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1" r:id="rId4"/>
    <p:sldId id="265" r:id="rId5"/>
    <p:sldId id="267" r:id="rId6"/>
    <p:sldId id="262" r:id="rId7"/>
    <p:sldId id="264" r:id="rId8"/>
    <p:sldId id="263" r:id="rId9"/>
    <p:sldId id="268" r:id="rId10"/>
    <p:sldId id="281" r:id="rId11"/>
    <p:sldId id="272" r:id="rId12"/>
    <p:sldId id="273" r:id="rId13"/>
    <p:sldId id="274" r:id="rId14"/>
    <p:sldId id="275" r:id="rId15"/>
    <p:sldId id="276" r:id="rId16"/>
    <p:sldId id="277" r:id="rId17"/>
    <p:sldId id="284" r:id="rId18"/>
    <p:sldId id="282" r:id="rId19"/>
    <p:sldId id="279" r:id="rId20"/>
    <p:sldId id="28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5E2AE-C2F0-481B-92EA-0EC3EFC053FF}" v="329" dt="2021-02-03T10:50:28.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5" d="100"/>
          <a:sy n="85" d="100"/>
        </p:scale>
        <p:origin x="11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2F2916-3926-40B0-983C-0EE13186F840}" type="datetimeFigureOut">
              <a:rPr lang="en-GB" smtClean="0"/>
              <a:t>03/02/2021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3CF991-2127-4D21-BB28-14C3646BDABB}" type="slidenum">
              <a:rPr lang="en-GB" smtClean="0"/>
              <a:t>‹#›</a:t>
            </a:fld>
            <a:endParaRPr lang="en-GB"/>
          </a:p>
        </p:txBody>
      </p:sp>
    </p:spTree>
    <p:extLst>
      <p:ext uri="{BB962C8B-B14F-4D97-AF65-F5344CB8AC3E}">
        <p14:creationId xmlns:p14="http://schemas.microsoft.com/office/powerpoint/2010/main" val="369502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3CF991-2127-4D21-BB28-14C3646BDABB}" type="slidenum">
              <a:rPr lang="en-GB" smtClean="0"/>
              <a:t>3</a:t>
            </a:fld>
            <a:endParaRPr lang="en-GB"/>
          </a:p>
        </p:txBody>
      </p:sp>
    </p:spTree>
    <p:extLst>
      <p:ext uri="{BB962C8B-B14F-4D97-AF65-F5344CB8AC3E}">
        <p14:creationId xmlns:p14="http://schemas.microsoft.com/office/powerpoint/2010/main" val="209296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3ADDDA-EA8E-4B3C-8F51-56623CF11A0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192080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3ADDDA-EA8E-4B3C-8F51-56623CF11A0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10013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3ADDDA-EA8E-4B3C-8F51-56623CF11A0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112845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3ADDDA-EA8E-4B3C-8F51-56623CF11A0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42084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3ADDDA-EA8E-4B3C-8F51-56623CF11A00}"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288589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3ADDDA-EA8E-4B3C-8F51-56623CF11A0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311530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3ADDDA-EA8E-4B3C-8F51-56623CF11A00}"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69563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3ADDDA-EA8E-4B3C-8F51-56623CF11A00}"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4922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ADDDA-EA8E-4B3C-8F51-56623CF11A00}"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228339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DDDA-EA8E-4B3C-8F51-56623CF11A0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5917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DDDA-EA8E-4B3C-8F51-56623CF11A00}"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0174D-9856-4A05-B912-5EAEBE0B04D9}" type="slidenum">
              <a:rPr lang="en-GB" smtClean="0"/>
              <a:t>‹#›</a:t>
            </a:fld>
            <a:endParaRPr lang="en-GB"/>
          </a:p>
        </p:txBody>
      </p:sp>
    </p:spTree>
    <p:extLst>
      <p:ext uri="{BB962C8B-B14F-4D97-AF65-F5344CB8AC3E}">
        <p14:creationId xmlns:p14="http://schemas.microsoft.com/office/powerpoint/2010/main" val="240087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ADDDA-EA8E-4B3C-8F51-56623CF11A00}" type="datetimeFigureOut">
              <a:rPr lang="en-GB" smtClean="0"/>
              <a:t>03/02/2021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0174D-9856-4A05-B912-5EAEBE0B04D9}" type="slidenum">
              <a:rPr lang="en-GB" smtClean="0"/>
              <a:t>‹#›</a:t>
            </a:fld>
            <a:endParaRPr lang="en-GB"/>
          </a:p>
        </p:txBody>
      </p:sp>
    </p:spTree>
    <p:extLst>
      <p:ext uri="{BB962C8B-B14F-4D97-AF65-F5344CB8AC3E}">
        <p14:creationId xmlns:p14="http://schemas.microsoft.com/office/powerpoint/2010/main" val="351561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iwf.org.uk/" TargetMode="External"/><Relationship Id="rId5" Type="http://schemas.openxmlformats.org/officeDocument/2006/relationships/hyperlink" Target="http://www.thinkuknow.co.uk/" TargetMode="External"/><Relationship Id="rId4" Type="http://schemas.openxmlformats.org/officeDocument/2006/relationships/hyperlink" Target="http://www.ceop.police.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spcc.org.uk/preventing-abuse/keeping-children-safe/online-safety/parental-controls/"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hyperlink" Target="http://www.saferinternet.org.uk/advice-and-resources/parents-and-carers" TargetMode="External"/><Relationship Id="rId7" Type="http://schemas.openxmlformats.org/officeDocument/2006/relationships/hyperlink" Target="http://www.netsmartz.org/Parents" TargetMode="External"/><Relationship Id="rId12" Type="http://schemas.openxmlformats.org/officeDocument/2006/relationships/image" Target="../media/image24.png"/><Relationship Id="rId2" Type="http://schemas.openxmlformats.org/officeDocument/2006/relationships/hyperlink" Target="https://www.thinkuknow.co.uk/parents/" TargetMode="External"/><Relationship Id="rId1" Type="http://schemas.openxmlformats.org/officeDocument/2006/relationships/slideLayout" Target="../slideLayouts/slideLayout2.xml"/><Relationship Id="rId6" Type="http://schemas.openxmlformats.org/officeDocument/2006/relationships/hyperlink" Target="http://www.kidsmart.org.uk/parents" TargetMode="External"/><Relationship Id="rId11" Type="http://schemas.openxmlformats.org/officeDocument/2006/relationships/image" Target="../media/image23.png"/><Relationship Id="rId5" Type="http://schemas.openxmlformats.org/officeDocument/2006/relationships/hyperlink" Target="https://www.nspcc.org.uk/preventing-abuse/keeping-children-safe/online-safety/" TargetMode="External"/><Relationship Id="rId10" Type="http://schemas.openxmlformats.org/officeDocument/2006/relationships/image" Target="../media/image22.png"/><Relationship Id="rId4" Type="http://schemas.openxmlformats.org/officeDocument/2006/relationships/hyperlink" Target="http://www.childnet.com/parents-and-carers"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chcacademy.co.uk/media/14162/computing-long-term-plannin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8" name="Rectangle 7"/>
          <p:cNvSpPr/>
          <p:nvPr/>
        </p:nvSpPr>
        <p:spPr>
          <a:xfrm>
            <a:off x="0" y="0"/>
            <a:ext cx="9144000" cy="6858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025716" y="5407967"/>
            <a:ext cx="3937040" cy="461665"/>
          </a:xfrm>
          <a:prstGeom prst="rect">
            <a:avLst/>
          </a:prstGeom>
        </p:spPr>
        <p:txBody>
          <a:bodyPr wrap="none">
            <a:spAutoFit/>
          </a:bodyPr>
          <a:lstStyle/>
          <a:p>
            <a:r>
              <a:rPr lang="en-US" sz="2400" kern="1200" dirty="0">
                <a:solidFill>
                  <a:schemeClr val="bg1"/>
                </a:solidFill>
                <a:effectLst/>
                <a:latin typeface="+mn-lt"/>
                <a:ea typeface="+mn-ea"/>
                <a:cs typeface="+mn-cs"/>
              </a:rPr>
              <a:t>Clee Hill Community Academy</a:t>
            </a:r>
            <a:endParaRPr lang="en-GB" sz="2400" dirty="0">
              <a:solidFill>
                <a:schemeClr val="bg1"/>
              </a:solidFill>
              <a:effectLst/>
            </a:endParaRPr>
          </a:p>
        </p:txBody>
      </p:sp>
      <p:sp>
        <p:nvSpPr>
          <p:cNvPr id="4" name="Rectangle 3"/>
          <p:cNvSpPr/>
          <p:nvPr/>
        </p:nvSpPr>
        <p:spPr>
          <a:xfrm>
            <a:off x="1709591" y="2473006"/>
            <a:ext cx="5659462" cy="830997"/>
          </a:xfrm>
          <a:prstGeom prst="rect">
            <a:avLst/>
          </a:prstGeom>
        </p:spPr>
        <p:txBody>
          <a:bodyPr wrap="square">
            <a:spAutoFit/>
          </a:bodyPr>
          <a:lstStyle/>
          <a:p>
            <a:pPr algn="ctr"/>
            <a:r>
              <a:rPr lang="en-GB" sz="4800" dirty="0">
                <a:solidFill>
                  <a:schemeClr val="bg1"/>
                </a:solidFill>
              </a:rPr>
              <a:t>E-Safety Workshop </a:t>
            </a:r>
          </a:p>
        </p:txBody>
      </p:sp>
      <p:sp>
        <p:nvSpPr>
          <p:cNvPr id="9" name="Rectangle 8"/>
          <p:cNvSpPr/>
          <p:nvPr/>
        </p:nvSpPr>
        <p:spPr>
          <a:xfrm>
            <a:off x="1709590" y="3332887"/>
            <a:ext cx="7038874" cy="1077218"/>
          </a:xfrm>
          <a:prstGeom prst="rect">
            <a:avLst/>
          </a:prstGeom>
        </p:spPr>
        <p:txBody>
          <a:bodyPr wrap="square">
            <a:spAutoFit/>
          </a:bodyPr>
          <a:lstStyle/>
          <a:p>
            <a:pPr algn="ctr"/>
            <a:r>
              <a:rPr lang="en-GB" sz="3200" dirty="0">
                <a:solidFill>
                  <a:schemeClr val="bg1"/>
                </a:solidFill>
              </a:rPr>
              <a:t>A Workshop to support parents with keeping their children safe online </a:t>
            </a:r>
          </a:p>
        </p:txBody>
      </p:sp>
      <p:pic>
        <p:nvPicPr>
          <p:cNvPr id="6" name="Picture 5" descr="Diagram, logo&#10;&#10;Description automatically generated">
            <a:extLst>
              <a:ext uri="{FF2B5EF4-FFF2-40B4-BE49-F238E27FC236}">
                <a16:creationId xmlns:a16="http://schemas.microsoft.com/office/drawing/2014/main" id="{432FBD3C-309E-4D3A-915A-8E9CBE3F1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9003"/>
            <a:ext cx="1458071" cy="1669342"/>
          </a:xfrm>
          <a:prstGeom prst="rect">
            <a:avLst/>
          </a:prstGeom>
        </p:spPr>
      </p:pic>
      <p:pic>
        <p:nvPicPr>
          <p:cNvPr id="1028" name="Picture 4" descr="Home | Shropshire Gateway Educational Trust">
            <a:extLst>
              <a:ext uri="{FF2B5EF4-FFF2-40B4-BE49-F238E27FC236}">
                <a16:creationId xmlns:a16="http://schemas.microsoft.com/office/drawing/2014/main" id="{F6D4292B-182D-4F23-9F60-7DE4B639F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702" y="249166"/>
            <a:ext cx="2462778" cy="876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FE3CBEE-38B4-4DDB-AC45-51A1D6A5F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058724"/>
            <a:ext cx="2281843" cy="1426152"/>
          </a:xfrm>
          <a:prstGeom prst="rect">
            <a:avLst/>
          </a:prstGeom>
        </p:spPr>
      </p:pic>
    </p:spTree>
    <p:extLst>
      <p:ext uri="{BB962C8B-B14F-4D97-AF65-F5344CB8AC3E}">
        <p14:creationId xmlns:p14="http://schemas.microsoft.com/office/powerpoint/2010/main" val="59642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endParaRPr lang="en-US" b="1" dirty="0"/>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617181"/>
            <a:ext cx="8435280" cy="2616101"/>
          </a:xfrm>
          <a:prstGeom prst="rect">
            <a:avLst/>
          </a:prstGeom>
          <a:noFill/>
        </p:spPr>
        <p:txBody>
          <a:bodyPr wrap="square" rtlCol="0">
            <a:spAutoFit/>
          </a:bodyPr>
          <a:lstStyle/>
          <a:p>
            <a:pPr marL="457200" indent="-457200">
              <a:buFont typeface="Arial" panose="020B0604020202020204" pitchFamily="34" charset="0"/>
              <a:buChar char="•"/>
            </a:pPr>
            <a:r>
              <a:rPr lang="en-GB" sz="2400" dirty="0">
                <a:cs typeface="Arial" panose="020B0604020202020204" pitchFamily="34" charset="0"/>
              </a:rPr>
              <a:t>SMART rules</a:t>
            </a:r>
          </a:p>
          <a:p>
            <a:pPr marL="457200" indent="-457200">
              <a:buFont typeface="Arial" panose="020B0604020202020204" pitchFamily="34" charset="0"/>
              <a:buChar char="•"/>
            </a:pPr>
            <a:r>
              <a:rPr lang="en-GB" sz="2400" dirty="0">
                <a:cs typeface="Arial" panose="020B0604020202020204" pitchFamily="34" charset="0"/>
              </a:rPr>
              <a:t>Cyber bullying</a:t>
            </a:r>
          </a:p>
          <a:p>
            <a:pPr marL="457200" indent="-457200">
              <a:buFont typeface="Arial" panose="020B0604020202020204" pitchFamily="34" charset="0"/>
              <a:buChar char="•"/>
            </a:pPr>
            <a:r>
              <a:rPr lang="en-GB" sz="2400" dirty="0">
                <a:cs typeface="Arial" panose="020B0604020202020204" pitchFamily="34" charset="0"/>
              </a:rPr>
              <a:t>Pop-ups</a:t>
            </a:r>
          </a:p>
          <a:p>
            <a:pPr marL="457200" indent="-457200">
              <a:buFont typeface="Arial" panose="020B0604020202020204" pitchFamily="34" charset="0"/>
              <a:buChar char="•"/>
            </a:pPr>
            <a:r>
              <a:rPr lang="en-GB" sz="2400" dirty="0">
                <a:cs typeface="Arial" panose="020B0604020202020204" pitchFamily="34" charset="0"/>
              </a:rPr>
              <a:t>Social Media</a:t>
            </a:r>
          </a:p>
          <a:p>
            <a:pPr marL="457200" indent="-457200">
              <a:buFont typeface="Arial" panose="020B0604020202020204" pitchFamily="34" charset="0"/>
              <a:buChar char="•"/>
            </a:pPr>
            <a:r>
              <a:rPr lang="en-GB" sz="2400" dirty="0">
                <a:cs typeface="Arial" panose="020B0604020202020204" pitchFamily="34" charset="0"/>
              </a:rPr>
              <a:t>Viruses, hacking and security</a:t>
            </a:r>
          </a:p>
          <a:p>
            <a:pPr marL="457200" indent="-457200">
              <a:buFont typeface="Arial" panose="020B0604020202020204" pitchFamily="34" charset="0"/>
              <a:buChar char="•"/>
            </a:pPr>
            <a:r>
              <a:rPr lang="en-GB" sz="2400" dirty="0">
                <a:cs typeface="Arial" panose="020B0604020202020204" pitchFamily="34" charset="0"/>
              </a:rPr>
              <a:t>Dangers of Online Gaming</a:t>
            </a:r>
            <a:endParaRPr lang="en-GB" sz="2000" dirty="0"/>
          </a:p>
          <a:p>
            <a:pPr marL="457200" indent="-457200">
              <a:buAutoNum type="arabicPeriod"/>
            </a:pPr>
            <a:endParaRPr lang="en-GB" sz="2000" dirty="0"/>
          </a:p>
        </p:txBody>
      </p:sp>
      <p:sp>
        <p:nvSpPr>
          <p:cNvPr id="11" name="Title 1"/>
          <p:cNvSpPr txBox="1">
            <a:spLocks/>
          </p:cNvSpPr>
          <p:nvPr/>
        </p:nvSpPr>
        <p:spPr>
          <a:xfrm>
            <a:off x="609600" y="4270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Areas of E-Safety covered in school</a:t>
            </a:r>
            <a:endParaRPr lang="en-US" b="1" dirty="0">
              <a:solidFill>
                <a:srgbClr val="C00000"/>
              </a:solidFill>
            </a:endParaRPr>
          </a:p>
        </p:txBody>
      </p:sp>
      <p:pic>
        <p:nvPicPr>
          <p:cNvPr id="2050" name="Picture 2" descr="Online Safety for Children | Golborne Community Primary School">
            <a:extLst>
              <a:ext uri="{FF2B5EF4-FFF2-40B4-BE49-F238E27FC236}">
                <a16:creationId xmlns:a16="http://schemas.microsoft.com/office/drawing/2014/main" id="{EBA19764-9BD7-4B20-97E5-1316E5089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21278"/>
            <a:ext cx="3140854" cy="445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6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dirty="0">
                <a:solidFill>
                  <a:srgbClr val="C00000"/>
                </a:solidFill>
              </a:rPr>
              <a:t>What can parents do to help their child to be safe?</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617181"/>
            <a:ext cx="8435280" cy="3231654"/>
          </a:xfrm>
          <a:prstGeom prst="rect">
            <a:avLst/>
          </a:prstGeom>
          <a:noFill/>
        </p:spPr>
        <p:txBody>
          <a:bodyPr wrap="square" rtlCol="0">
            <a:spAutoFit/>
          </a:bodyPr>
          <a:lstStyle/>
          <a:p>
            <a:pPr algn="ctr">
              <a:spcBef>
                <a:spcPct val="20000"/>
              </a:spcBef>
            </a:pPr>
            <a:r>
              <a:rPr lang="en-GB" sz="2800" dirty="0">
                <a:latin typeface="Trebuchet MS" pitchFamily="-108" charset="0"/>
                <a:sym typeface="Wingdings" pitchFamily="-108" charset="2"/>
              </a:rPr>
              <a:t>DO NOT STOP YOUR CHILD USING THE INTERNET</a:t>
            </a:r>
          </a:p>
          <a:p>
            <a:pPr marL="457200" indent="-457200">
              <a:spcBef>
                <a:spcPct val="20000"/>
              </a:spcBef>
              <a:buFont typeface="+mj-lt"/>
              <a:buAutoNum type="arabicPeriod"/>
            </a:pPr>
            <a:endParaRPr lang="en-GB" sz="2000" dirty="0">
              <a:latin typeface="Trebuchet MS" pitchFamily="-108" charset="0"/>
              <a:sym typeface="Wingdings" pitchFamily="-108" charset="2"/>
            </a:endParaRPr>
          </a:p>
          <a:p>
            <a:pPr marL="457200" indent="-457200">
              <a:spcBef>
                <a:spcPct val="20000"/>
              </a:spcBef>
              <a:buFont typeface="+mj-lt"/>
              <a:buAutoNum type="arabicPeriod"/>
            </a:pPr>
            <a:r>
              <a:rPr lang="en-GB" sz="2000" dirty="0">
                <a:latin typeface="Trebuchet MS" pitchFamily="-108" charset="0"/>
                <a:sym typeface="Wingdings" pitchFamily="-108" charset="2"/>
              </a:rPr>
              <a:t>Firstly this doesn’t work, but it drives their use underground and they are then not able to talk to you if they get in trouble</a:t>
            </a:r>
          </a:p>
          <a:p>
            <a:pPr marL="457200" indent="-457200">
              <a:spcBef>
                <a:spcPct val="20000"/>
              </a:spcBef>
              <a:buFont typeface="+mj-lt"/>
              <a:buAutoNum type="arabicPeriod"/>
            </a:pPr>
            <a:endParaRPr lang="en-GB" sz="2000" dirty="0">
              <a:latin typeface="Trebuchet MS" pitchFamily="-108" charset="0"/>
              <a:sym typeface="Wingdings" pitchFamily="-108" charset="2"/>
            </a:endParaRPr>
          </a:p>
          <a:p>
            <a:pPr marL="457200" indent="-457200">
              <a:spcBef>
                <a:spcPct val="20000"/>
              </a:spcBef>
              <a:buFont typeface="+mj-lt"/>
              <a:buAutoNum type="arabicPeriod"/>
            </a:pPr>
            <a:r>
              <a:rPr lang="en-GB" sz="2000" dirty="0">
                <a:latin typeface="Trebuchet MS" pitchFamily="-108" charset="0"/>
                <a:sym typeface="Wingdings" pitchFamily="-108" charset="2"/>
              </a:rPr>
              <a:t>Secondly the internet is the greatest ever single invention that has the potential to make the world a better place. It’s already more significant than the inventions of the printing press, radio, telephone and TV put together!</a:t>
            </a:r>
            <a:endParaRPr lang="en-GB" sz="2000" b="1" dirty="0">
              <a:latin typeface="Trebuchet MS" pitchFamily="-108" charset="0"/>
            </a:endParaRPr>
          </a:p>
        </p:txBody>
      </p:sp>
    </p:spTree>
    <p:extLst>
      <p:ext uri="{BB962C8B-B14F-4D97-AF65-F5344CB8AC3E}">
        <p14:creationId xmlns:p14="http://schemas.microsoft.com/office/powerpoint/2010/main" val="220986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What can you do?                                            COMMERCE</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5" name="Rectangle 27"/>
          <p:cNvSpPr>
            <a:spLocks noChangeArrowheads="1"/>
          </p:cNvSpPr>
          <p:nvPr/>
        </p:nvSpPr>
        <p:spPr bwMode="auto">
          <a:xfrm>
            <a:off x="490618" y="1601924"/>
            <a:ext cx="8431213" cy="4131321"/>
          </a:xfrm>
          <a:prstGeom prst="rect">
            <a:avLst/>
          </a:prstGeom>
          <a:solidFill>
            <a:srgbClr val="FFFFFF"/>
          </a:solidFill>
          <a:ln w="25400">
            <a:noFill/>
            <a:miter lim="800000"/>
            <a:headEnd/>
            <a:tailEnd/>
          </a:ln>
        </p:spPr>
        <p:txBody>
          <a:bodyPr>
            <a:prstTxWarp prst="textNoShape">
              <a:avLst/>
            </a:prstTxWarp>
          </a:bodyPr>
          <a:lstStyle/>
          <a:p>
            <a:pPr marL="514350" indent="-514350">
              <a:spcBef>
                <a:spcPct val="20000"/>
              </a:spcBef>
              <a:buFont typeface="+mj-lt"/>
              <a:buAutoNum type="arabicPeriod"/>
            </a:pPr>
            <a:r>
              <a:rPr lang="en-GB" sz="2600" dirty="0">
                <a:sym typeface="Wingdings" pitchFamily="-108" charset="2"/>
              </a:rPr>
              <a:t>Install</a:t>
            </a:r>
            <a:r>
              <a:rPr lang="en-GB" sz="2600" dirty="0"/>
              <a:t> software to protect </a:t>
            </a:r>
            <a:r>
              <a:rPr lang="en-GB" sz="2600" dirty="0">
                <a:solidFill>
                  <a:srgbClr val="C00000"/>
                </a:solidFill>
              </a:rPr>
              <a:t>your computer’s security</a:t>
            </a:r>
          </a:p>
          <a:p>
            <a:pPr marL="514350" indent="-514350">
              <a:spcBef>
                <a:spcPct val="20000"/>
              </a:spcBef>
              <a:buFont typeface="+mj-lt"/>
              <a:buAutoNum type="arabicPeriod"/>
            </a:pPr>
            <a:r>
              <a:rPr lang="en-GB" sz="2600" dirty="0">
                <a:solidFill>
                  <a:srgbClr val="C00000"/>
                </a:solidFill>
              </a:rPr>
              <a:t>Be careful </a:t>
            </a:r>
            <a:r>
              <a:rPr lang="en-GB" sz="2600" dirty="0"/>
              <a:t>which sites the rest of the family visit</a:t>
            </a:r>
          </a:p>
          <a:p>
            <a:pPr marL="514350" indent="-514350">
              <a:spcBef>
                <a:spcPct val="20000"/>
              </a:spcBef>
              <a:buFont typeface="+mj-lt"/>
              <a:buAutoNum type="arabicPeriod"/>
            </a:pPr>
            <a:r>
              <a:rPr lang="en-GB" sz="2600" dirty="0"/>
              <a:t>Use a</a:t>
            </a:r>
            <a:r>
              <a:rPr lang="en-GB" sz="2600" dirty="0">
                <a:solidFill>
                  <a:schemeClr val="bg2"/>
                </a:solidFill>
              </a:rPr>
              <a:t> </a:t>
            </a:r>
            <a:r>
              <a:rPr lang="en-GB" sz="2600" dirty="0">
                <a:solidFill>
                  <a:srgbClr val="C00000"/>
                </a:solidFill>
              </a:rPr>
              <a:t>family email address </a:t>
            </a:r>
            <a:r>
              <a:rPr lang="en-GB" sz="2600" dirty="0"/>
              <a:t>for shopping and online forms</a:t>
            </a:r>
          </a:p>
          <a:p>
            <a:pPr marL="514350" indent="-514350">
              <a:spcBef>
                <a:spcPct val="20000"/>
              </a:spcBef>
              <a:buFont typeface="+mj-lt"/>
              <a:buAutoNum type="arabicPeriod"/>
            </a:pPr>
            <a:r>
              <a:rPr lang="en-GB" sz="2600" dirty="0"/>
              <a:t>Use the</a:t>
            </a:r>
            <a:r>
              <a:rPr lang="en-GB" sz="2600" dirty="0">
                <a:solidFill>
                  <a:srgbClr val="777777"/>
                </a:solidFill>
              </a:rPr>
              <a:t> </a:t>
            </a:r>
            <a:r>
              <a:rPr lang="en-GB" sz="2600" dirty="0">
                <a:solidFill>
                  <a:srgbClr val="C00000"/>
                </a:solidFill>
              </a:rPr>
              <a:t>free technology: </a:t>
            </a:r>
            <a:r>
              <a:rPr lang="en-GB" sz="2600" dirty="0"/>
              <a:t>pop-up blockers &amp; SPAM filters; and your good judgement: don’t reply to SPAM!</a:t>
            </a:r>
          </a:p>
          <a:p>
            <a:pPr marL="514350" indent="-514350">
              <a:spcBef>
                <a:spcPct val="20000"/>
              </a:spcBef>
              <a:buFont typeface="+mj-lt"/>
              <a:buAutoNum type="arabicPeriod"/>
            </a:pPr>
            <a:r>
              <a:rPr lang="en-GB" sz="2600" dirty="0"/>
              <a:t>Check sites for extra</a:t>
            </a:r>
            <a:r>
              <a:rPr lang="en-GB" sz="2600" dirty="0">
                <a:solidFill>
                  <a:srgbClr val="777777"/>
                </a:solidFill>
              </a:rPr>
              <a:t> </a:t>
            </a:r>
            <a:r>
              <a:rPr lang="en-GB" sz="2600" dirty="0">
                <a:solidFill>
                  <a:srgbClr val="C00000"/>
                </a:solidFill>
              </a:rPr>
              <a:t>security</a:t>
            </a:r>
            <a:r>
              <a:rPr lang="en-GB" sz="2600" dirty="0">
                <a:solidFill>
                  <a:srgbClr val="777777"/>
                </a:solidFill>
              </a:rPr>
              <a:t> </a:t>
            </a:r>
            <a:r>
              <a:rPr lang="en-GB" sz="2600" dirty="0"/>
              <a:t>(padlock/http</a:t>
            </a:r>
            <a:r>
              <a:rPr lang="en-GB" sz="2600" b="1" dirty="0"/>
              <a:t>s)</a:t>
            </a:r>
          </a:p>
        </p:txBody>
      </p:sp>
    </p:spTree>
    <p:extLst>
      <p:ext uri="{BB962C8B-B14F-4D97-AF65-F5344CB8AC3E}">
        <p14:creationId xmlns:p14="http://schemas.microsoft.com/office/powerpoint/2010/main" val="22098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anim calcmode="lin" valueType="num">
                                      <p:cBhvr>
                                        <p:cTn id="2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31" y="6142562"/>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What can you do?                                            CONTENT</a:t>
            </a:r>
            <a:endParaRPr lang="en-US" b="1" dirty="0">
              <a:solidFill>
                <a:srgbClr val="C00000"/>
              </a:solidFill>
            </a:endParaRPr>
          </a:p>
        </p:txBody>
      </p:sp>
      <p:sp>
        <p:nvSpPr>
          <p:cNvPr id="8" name="Content Placeholder 2"/>
          <p:cNvSpPr txBox="1">
            <a:spLocks/>
          </p:cNvSpPr>
          <p:nvPr/>
        </p:nvSpPr>
        <p:spPr>
          <a:xfrm>
            <a:off x="293475" y="1220122"/>
            <a:ext cx="8331029" cy="3816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Rectangle 2"/>
          <p:cNvSpPr txBox="1">
            <a:spLocks noChangeArrowheads="1"/>
          </p:cNvSpPr>
          <p:nvPr/>
        </p:nvSpPr>
        <p:spPr>
          <a:xfrm>
            <a:off x="349184" y="1485900"/>
            <a:ext cx="8372475" cy="38862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nSpc>
                <a:spcPct val="115000"/>
              </a:lnSpc>
              <a:spcBef>
                <a:spcPct val="35000"/>
              </a:spcBef>
              <a:buClr>
                <a:schemeClr val="tx1"/>
              </a:buClr>
              <a:buFont typeface="+mj-lt"/>
              <a:buAutoNum type="arabicPeriod"/>
            </a:pPr>
            <a:r>
              <a:rPr lang="en-US" dirty="0">
                <a:solidFill>
                  <a:srgbClr val="C00000"/>
                </a:solidFill>
                <a:cs typeface="Trebuchet MS"/>
              </a:rPr>
              <a:t>Talk to your children </a:t>
            </a:r>
            <a:r>
              <a:rPr lang="en-US" dirty="0">
                <a:cs typeface="Trebuchet MS"/>
              </a:rPr>
              <a:t>about what to do if they do come across something unpleasant and </a:t>
            </a:r>
            <a:r>
              <a:rPr lang="en-US" dirty="0">
                <a:solidFill>
                  <a:srgbClr val="C00000"/>
                </a:solidFill>
                <a:cs typeface="Trebuchet MS"/>
              </a:rPr>
              <a:t>teach them to be critical</a:t>
            </a:r>
          </a:p>
          <a:p>
            <a:pPr marL="514350" indent="-514350">
              <a:lnSpc>
                <a:spcPct val="115000"/>
              </a:lnSpc>
              <a:spcBef>
                <a:spcPct val="35000"/>
              </a:spcBef>
              <a:buClr>
                <a:schemeClr val="tx1"/>
              </a:buClr>
              <a:buFont typeface="+mj-lt"/>
              <a:buAutoNum type="arabicPeriod"/>
            </a:pPr>
            <a:r>
              <a:rPr lang="en-US" dirty="0">
                <a:cs typeface="Trebuchet MS"/>
              </a:rPr>
              <a:t>Use child-friendly </a:t>
            </a:r>
            <a:r>
              <a:rPr lang="en-US" dirty="0">
                <a:solidFill>
                  <a:srgbClr val="C00000"/>
                </a:solidFill>
                <a:cs typeface="Trebuchet MS"/>
              </a:rPr>
              <a:t>search engines </a:t>
            </a:r>
            <a:r>
              <a:rPr lang="en-US" dirty="0">
                <a:cs typeface="Trebuchet MS"/>
              </a:rPr>
              <a:t>or set a search filter</a:t>
            </a:r>
          </a:p>
          <a:p>
            <a:pPr marL="514350" indent="-514350">
              <a:lnSpc>
                <a:spcPct val="115000"/>
              </a:lnSpc>
              <a:spcBef>
                <a:spcPct val="35000"/>
              </a:spcBef>
              <a:buFont typeface="+mj-lt"/>
              <a:buAutoNum type="arabicPeriod"/>
            </a:pPr>
            <a:r>
              <a:rPr lang="en-US" dirty="0">
                <a:cs typeface="Trebuchet MS"/>
              </a:rPr>
              <a:t>Encourage them to use </a:t>
            </a:r>
            <a:r>
              <a:rPr lang="en-US" dirty="0">
                <a:solidFill>
                  <a:srgbClr val="C00000"/>
                </a:solidFill>
                <a:cs typeface="Trebuchet MS"/>
              </a:rPr>
              <a:t>browser tools </a:t>
            </a:r>
            <a:r>
              <a:rPr lang="en-US" dirty="0">
                <a:cs typeface="Trebuchet MS"/>
              </a:rPr>
              <a:t>– Bookmarks &amp; History</a:t>
            </a:r>
          </a:p>
          <a:p>
            <a:pPr marL="514350" indent="-514350">
              <a:lnSpc>
                <a:spcPct val="115000"/>
              </a:lnSpc>
              <a:spcBef>
                <a:spcPct val="35000"/>
              </a:spcBef>
              <a:buFont typeface="+mj-lt"/>
              <a:buAutoNum type="arabicPeriod"/>
            </a:pPr>
            <a:r>
              <a:rPr lang="en-GB" dirty="0">
                <a:cs typeface="Trebuchet MS"/>
              </a:rPr>
              <a:t>Install </a:t>
            </a:r>
            <a:r>
              <a:rPr lang="en-GB" dirty="0">
                <a:solidFill>
                  <a:srgbClr val="C00000"/>
                </a:solidFill>
                <a:cs typeface="Trebuchet MS"/>
              </a:rPr>
              <a:t>filtering</a:t>
            </a:r>
            <a:r>
              <a:rPr lang="en-GB" dirty="0">
                <a:solidFill>
                  <a:srgbClr val="00B0F0"/>
                </a:solidFill>
                <a:cs typeface="Trebuchet MS"/>
              </a:rPr>
              <a:t> </a:t>
            </a:r>
            <a:r>
              <a:rPr lang="en-GB" dirty="0">
                <a:cs typeface="Trebuchet MS"/>
              </a:rPr>
              <a:t>but don’t rely on it</a:t>
            </a:r>
          </a:p>
          <a:p>
            <a:pPr marL="514350" indent="-514350">
              <a:lnSpc>
                <a:spcPct val="115000"/>
              </a:lnSpc>
              <a:spcBef>
                <a:spcPct val="35000"/>
              </a:spcBef>
              <a:buFont typeface="+mj-lt"/>
              <a:buAutoNum type="arabicPeriod"/>
            </a:pPr>
            <a:r>
              <a:rPr lang="en-GB" dirty="0">
                <a:cs typeface="Trebuchet MS"/>
              </a:rPr>
              <a:t>Find </a:t>
            </a:r>
            <a:r>
              <a:rPr lang="en-GB" dirty="0">
                <a:solidFill>
                  <a:srgbClr val="C00000"/>
                </a:solidFill>
                <a:cs typeface="Trebuchet MS"/>
              </a:rPr>
              <a:t>appropriate sites </a:t>
            </a:r>
            <a:r>
              <a:rPr lang="en-GB" dirty="0">
                <a:cs typeface="Trebuchet MS"/>
              </a:rPr>
              <a:t>to visit and try not to overreact – lots of inappropriate content viewed accidentally</a:t>
            </a:r>
            <a:endParaRPr lang="en-US" dirty="0">
              <a:cs typeface="Trebuchet MS"/>
            </a:endParaRPr>
          </a:p>
          <a:p>
            <a:pPr>
              <a:lnSpc>
                <a:spcPct val="80000"/>
              </a:lnSpc>
              <a:buFont typeface="Wingdings" pitchFamily="-108" charset="2"/>
              <a:buNone/>
            </a:pPr>
            <a:endParaRPr lang="en-GB" sz="2200" b="1" dirty="0"/>
          </a:p>
        </p:txBody>
      </p:sp>
    </p:spTree>
    <p:extLst>
      <p:ext uri="{BB962C8B-B14F-4D97-AF65-F5344CB8AC3E}">
        <p14:creationId xmlns:p14="http://schemas.microsoft.com/office/powerpoint/2010/main" val="22098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1000"/>
                                        <p:tgtEl>
                                          <p:spTgt spid="16">
                                            <p:txEl>
                                              <p:pRg st="3" end="3"/>
                                            </p:txEl>
                                          </p:spTgt>
                                        </p:tgtEl>
                                      </p:cBhvr>
                                    </p:animEffect>
                                    <p:anim calcmode="lin" valueType="num">
                                      <p:cBhvr>
                                        <p:cTn id="2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anim calcmode="lin" valueType="num">
                                      <p:cBhvr>
                                        <p:cTn id="2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What can you do?                                            CONTACT</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Rectangle 9"/>
          <p:cNvSpPr>
            <a:spLocks noChangeArrowheads="1"/>
          </p:cNvSpPr>
          <p:nvPr/>
        </p:nvSpPr>
        <p:spPr bwMode="auto">
          <a:xfrm>
            <a:off x="292185" y="1432027"/>
            <a:ext cx="8458200" cy="3157788"/>
          </a:xfrm>
          <a:prstGeom prst="rect">
            <a:avLst/>
          </a:prstGeom>
          <a:noFill/>
          <a:ln w="25400">
            <a:noFill/>
            <a:miter lim="800000"/>
            <a:headEnd/>
            <a:tailEnd/>
          </a:ln>
        </p:spPr>
        <p:txBody>
          <a:bodyPr wrap="square">
            <a:prstTxWarp prst="textNoShape">
              <a:avLst/>
            </a:prstTxWarp>
            <a:spAutoFit/>
          </a:bodyPr>
          <a:lstStyle/>
          <a:p>
            <a:pPr marL="457200" indent="-457200">
              <a:lnSpc>
                <a:spcPct val="90000"/>
              </a:lnSpc>
              <a:spcBef>
                <a:spcPct val="50000"/>
              </a:spcBef>
              <a:buClr>
                <a:schemeClr val="tx1"/>
              </a:buClr>
              <a:buFont typeface="+mj-lt"/>
              <a:buAutoNum type="arabicPeriod"/>
              <a:tabLst>
                <a:tab pos="355600" algn="l"/>
              </a:tabLst>
            </a:pPr>
            <a:r>
              <a:rPr lang="en-US" sz="2200" b="1" dirty="0">
                <a:solidFill>
                  <a:srgbClr val="C00000"/>
                </a:solidFill>
              </a:rPr>
              <a:t> </a:t>
            </a:r>
            <a:r>
              <a:rPr lang="en-US" sz="2400" dirty="0">
                <a:solidFill>
                  <a:srgbClr val="C00000"/>
                </a:solidFill>
              </a:rPr>
              <a:t>Get involved </a:t>
            </a:r>
            <a:r>
              <a:rPr lang="en-US" sz="2400" dirty="0"/>
              <a:t>with your children online and encourage balanced use – set time limits</a:t>
            </a:r>
          </a:p>
          <a:p>
            <a:pPr marL="457200" indent="-457200">
              <a:lnSpc>
                <a:spcPct val="90000"/>
              </a:lnSpc>
              <a:spcBef>
                <a:spcPct val="50000"/>
              </a:spcBef>
              <a:buClr>
                <a:schemeClr val="tx1"/>
              </a:buClr>
              <a:buFont typeface="+mj-lt"/>
              <a:buAutoNum type="arabicPeriod"/>
              <a:tabLst>
                <a:tab pos="355600" algn="l"/>
              </a:tabLst>
            </a:pPr>
            <a:r>
              <a:rPr lang="en-US" sz="2400" dirty="0"/>
              <a:t> Make sure they know</a:t>
            </a:r>
            <a:r>
              <a:rPr lang="en-US" sz="2400" dirty="0">
                <a:solidFill>
                  <a:schemeClr val="bg2"/>
                </a:solidFill>
              </a:rPr>
              <a:t> </a:t>
            </a:r>
            <a:r>
              <a:rPr lang="en-US" sz="2400" dirty="0">
                <a:solidFill>
                  <a:srgbClr val="C00000"/>
                </a:solidFill>
              </a:rPr>
              <a:t>who to talk to </a:t>
            </a:r>
            <a:r>
              <a:rPr lang="en-US" sz="2400" dirty="0"/>
              <a:t>if they feel uncomfortable </a:t>
            </a:r>
          </a:p>
          <a:p>
            <a:pPr marL="457200" indent="-457200">
              <a:lnSpc>
                <a:spcPct val="90000"/>
              </a:lnSpc>
              <a:spcBef>
                <a:spcPct val="50000"/>
              </a:spcBef>
              <a:buClr>
                <a:schemeClr val="tx1"/>
              </a:buClr>
              <a:buFont typeface="+mj-lt"/>
              <a:buAutoNum type="arabicPeriod"/>
              <a:tabLst>
                <a:tab pos="355600" algn="l"/>
              </a:tabLst>
            </a:pPr>
            <a:r>
              <a:rPr lang="en-US" sz="2400" dirty="0"/>
              <a:t>Talk about the consequences of giving out</a:t>
            </a:r>
            <a:r>
              <a:rPr lang="en-US" sz="2400" dirty="0">
                <a:solidFill>
                  <a:schemeClr val="bg2"/>
                </a:solidFill>
              </a:rPr>
              <a:t> </a:t>
            </a:r>
            <a:r>
              <a:rPr lang="en-US" sz="2400" dirty="0">
                <a:solidFill>
                  <a:srgbClr val="C00000"/>
                </a:solidFill>
              </a:rPr>
              <a:t>personal info </a:t>
            </a:r>
            <a:r>
              <a:rPr lang="en-US" sz="2400" dirty="0"/>
              <a:t>or making</a:t>
            </a:r>
            <a:r>
              <a:rPr lang="en-US" sz="2400" dirty="0">
                <a:solidFill>
                  <a:srgbClr val="FF6600"/>
                </a:solidFill>
              </a:rPr>
              <a:t> </a:t>
            </a:r>
            <a:r>
              <a:rPr lang="en-US" sz="2400" dirty="0">
                <a:solidFill>
                  <a:srgbClr val="C00000"/>
                </a:solidFill>
              </a:rPr>
              <a:t>information public</a:t>
            </a:r>
          </a:p>
          <a:p>
            <a:pPr marL="457200" indent="-457200">
              <a:lnSpc>
                <a:spcPct val="90000"/>
              </a:lnSpc>
              <a:spcBef>
                <a:spcPct val="50000"/>
              </a:spcBef>
              <a:buClr>
                <a:schemeClr val="tx1"/>
              </a:buClr>
              <a:buFont typeface="+mj-lt"/>
              <a:buAutoNum type="arabicPeriod"/>
              <a:tabLst>
                <a:tab pos="355600" algn="l"/>
              </a:tabLst>
            </a:pPr>
            <a:r>
              <a:rPr lang="en-GB" sz="2400" dirty="0">
                <a:solidFill>
                  <a:schemeClr val="bg2"/>
                </a:solidFill>
              </a:rPr>
              <a:t> </a:t>
            </a:r>
            <a:r>
              <a:rPr lang="en-GB" sz="2400" dirty="0"/>
              <a:t>Keep the</a:t>
            </a:r>
            <a:r>
              <a:rPr lang="en-GB" sz="2400" dirty="0">
                <a:solidFill>
                  <a:schemeClr val="bg2"/>
                </a:solidFill>
              </a:rPr>
              <a:t> </a:t>
            </a:r>
            <a:r>
              <a:rPr lang="en-GB" sz="2400" dirty="0">
                <a:solidFill>
                  <a:srgbClr val="C00000"/>
                </a:solidFill>
              </a:rPr>
              <a:t>computer in a family room</a:t>
            </a:r>
            <a:endParaRPr lang="en-US" sz="2400" dirty="0">
              <a:solidFill>
                <a:srgbClr val="C00000"/>
              </a:solidFill>
            </a:endParaRPr>
          </a:p>
          <a:p>
            <a:pPr marL="457200" indent="-457200">
              <a:lnSpc>
                <a:spcPct val="90000"/>
              </a:lnSpc>
              <a:spcBef>
                <a:spcPct val="50000"/>
              </a:spcBef>
              <a:buClr>
                <a:schemeClr val="tx1"/>
              </a:buClr>
              <a:buFont typeface="+mj-lt"/>
              <a:buAutoNum type="arabicPeriod"/>
              <a:tabLst>
                <a:tab pos="355600" algn="l"/>
              </a:tabLst>
            </a:pPr>
            <a:r>
              <a:rPr lang="en-US" sz="2400" dirty="0">
                <a:solidFill>
                  <a:schemeClr val="bg2"/>
                </a:solidFill>
              </a:rPr>
              <a:t> </a:t>
            </a:r>
            <a:r>
              <a:rPr lang="en-US" sz="2400" dirty="0">
                <a:solidFill>
                  <a:srgbClr val="C00000"/>
                </a:solidFill>
              </a:rPr>
              <a:t>Agree rules </a:t>
            </a:r>
            <a:r>
              <a:rPr lang="en-US" sz="2400" dirty="0"/>
              <a:t>as a family – meeting up</a:t>
            </a:r>
            <a:endParaRPr lang="en-GB" sz="2200" b="1" dirty="0">
              <a:solidFill>
                <a:srgbClr val="777777"/>
              </a:solidFill>
            </a:endParaRPr>
          </a:p>
        </p:txBody>
      </p:sp>
      <p:grpSp>
        <p:nvGrpSpPr>
          <p:cNvPr id="16" name="Group 22"/>
          <p:cNvGrpSpPr>
            <a:grpSpLocks/>
          </p:cNvGrpSpPr>
          <p:nvPr/>
        </p:nvGrpSpPr>
        <p:grpSpPr bwMode="auto">
          <a:xfrm>
            <a:off x="5871369" y="5177693"/>
            <a:ext cx="3221038" cy="628650"/>
            <a:chOff x="3334" y="3442"/>
            <a:chExt cx="2029" cy="396"/>
          </a:xfrm>
        </p:grpSpPr>
        <p:pic>
          <p:nvPicPr>
            <p:cNvPr id="17" name="Picture 23" descr="smart_r1_c1"/>
            <p:cNvPicPr>
              <a:picLocks noChangeAspect="1" noChangeArrowheads="1"/>
            </p:cNvPicPr>
            <p:nvPr/>
          </p:nvPicPr>
          <p:blipFill>
            <a:blip r:embed="rId2"/>
            <a:srcRect/>
            <a:stretch>
              <a:fillRect/>
            </a:stretch>
          </p:blipFill>
          <p:spPr bwMode="auto">
            <a:xfrm>
              <a:off x="3334" y="3442"/>
              <a:ext cx="396" cy="390"/>
            </a:xfrm>
            <a:prstGeom prst="rect">
              <a:avLst/>
            </a:prstGeom>
            <a:noFill/>
            <a:ln w="9525">
              <a:noFill/>
              <a:miter lim="800000"/>
              <a:headEnd/>
              <a:tailEnd/>
            </a:ln>
          </p:spPr>
        </p:pic>
        <p:pic>
          <p:nvPicPr>
            <p:cNvPr id="18" name="Picture 24" descr="smart_r1_c2"/>
            <p:cNvPicPr>
              <a:picLocks noChangeAspect="1" noChangeArrowheads="1"/>
            </p:cNvPicPr>
            <p:nvPr/>
          </p:nvPicPr>
          <p:blipFill>
            <a:blip r:embed="rId3"/>
            <a:srcRect/>
            <a:stretch>
              <a:fillRect/>
            </a:stretch>
          </p:blipFill>
          <p:spPr bwMode="auto">
            <a:xfrm>
              <a:off x="3742" y="3442"/>
              <a:ext cx="396" cy="390"/>
            </a:xfrm>
            <a:prstGeom prst="rect">
              <a:avLst/>
            </a:prstGeom>
            <a:noFill/>
            <a:ln w="9525">
              <a:noFill/>
              <a:miter lim="800000"/>
              <a:headEnd/>
              <a:tailEnd/>
            </a:ln>
          </p:spPr>
        </p:pic>
        <p:pic>
          <p:nvPicPr>
            <p:cNvPr id="19" name="Picture 25" descr="smart_r1_c3"/>
            <p:cNvPicPr>
              <a:picLocks noChangeAspect="1" noChangeArrowheads="1"/>
            </p:cNvPicPr>
            <p:nvPr/>
          </p:nvPicPr>
          <p:blipFill>
            <a:blip r:embed="rId4"/>
            <a:srcRect/>
            <a:stretch>
              <a:fillRect/>
            </a:stretch>
          </p:blipFill>
          <p:spPr bwMode="auto">
            <a:xfrm>
              <a:off x="4150" y="3442"/>
              <a:ext cx="402" cy="390"/>
            </a:xfrm>
            <a:prstGeom prst="rect">
              <a:avLst/>
            </a:prstGeom>
            <a:noFill/>
            <a:ln w="9525">
              <a:noFill/>
              <a:miter lim="800000"/>
              <a:headEnd/>
              <a:tailEnd/>
            </a:ln>
          </p:spPr>
        </p:pic>
        <p:pic>
          <p:nvPicPr>
            <p:cNvPr id="20" name="Picture 26" descr="smart_r1_c4"/>
            <p:cNvPicPr>
              <a:picLocks noChangeAspect="1" noChangeArrowheads="1"/>
            </p:cNvPicPr>
            <p:nvPr/>
          </p:nvPicPr>
          <p:blipFill>
            <a:blip r:embed="rId5"/>
            <a:srcRect/>
            <a:stretch>
              <a:fillRect/>
            </a:stretch>
          </p:blipFill>
          <p:spPr bwMode="auto">
            <a:xfrm>
              <a:off x="4559" y="3442"/>
              <a:ext cx="402" cy="390"/>
            </a:xfrm>
            <a:prstGeom prst="rect">
              <a:avLst/>
            </a:prstGeom>
            <a:noFill/>
            <a:ln w="9525">
              <a:noFill/>
              <a:miter lim="800000"/>
              <a:headEnd/>
              <a:tailEnd/>
            </a:ln>
          </p:spPr>
        </p:pic>
        <p:pic>
          <p:nvPicPr>
            <p:cNvPr id="21" name="Picture 27" descr="smart_r1_c5"/>
            <p:cNvPicPr>
              <a:picLocks noChangeAspect="1" noChangeArrowheads="1"/>
            </p:cNvPicPr>
            <p:nvPr/>
          </p:nvPicPr>
          <p:blipFill>
            <a:blip r:embed="rId6"/>
            <a:srcRect/>
            <a:stretch>
              <a:fillRect/>
            </a:stretch>
          </p:blipFill>
          <p:spPr bwMode="auto">
            <a:xfrm>
              <a:off x="4967" y="3442"/>
              <a:ext cx="396" cy="396"/>
            </a:xfrm>
            <a:prstGeom prst="rect">
              <a:avLst/>
            </a:prstGeom>
            <a:noFill/>
            <a:ln w="9525">
              <a:noFill/>
              <a:miter lim="800000"/>
              <a:headEnd/>
              <a:tailEnd/>
            </a:ln>
          </p:spPr>
        </p:pic>
      </p:grpSp>
    </p:spTree>
    <p:extLst>
      <p:ext uri="{BB962C8B-B14F-4D97-AF65-F5344CB8AC3E}">
        <p14:creationId xmlns:p14="http://schemas.microsoft.com/office/powerpoint/2010/main" val="22098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0070C0"/>
                </a:solidFill>
              </a:rPr>
              <a:t>SMART Rules</a:t>
            </a:r>
            <a:endParaRPr lang="en-US" b="1" dirty="0">
              <a:solidFill>
                <a:srgbClr val="0070C0"/>
              </a:solidFill>
            </a:endParaRPr>
          </a:p>
        </p:txBody>
      </p:sp>
      <p:sp>
        <p:nvSpPr>
          <p:cNvPr id="8" name="Content Placeholder 2"/>
          <p:cNvSpPr txBox="1">
            <a:spLocks/>
          </p:cNvSpPr>
          <p:nvPr/>
        </p:nvSpPr>
        <p:spPr>
          <a:xfrm>
            <a:off x="262108" y="1051026"/>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4360" y="1160775"/>
            <a:ext cx="8435280" cy="1292662"/>
          </a:xfrm>
          <a:prstGeom prst="rect">
            <a:avLst/>
          </a:prstGeom>
          <a:noFill/>
        </p:spPr>
        <p:txBody>
          <a:bodyPr wrap="square" rtlCol="0">
            <a:spAutoFit/>
          </a:bodyPr>
          <a:lstStyle/>
          <a:p>
            <a:endParaRPr lang="en-GB" sz="2000" dirty="0"/>
          </a:p>
          <a:p>
            <a:pPr marL="457200" indent="-457200">
              <a:buAutoNum type="arabicPeriod"/>
            </a:pPr>
            <a:endParaRPr lang="en-GB" sz="2000" dirty="0"/>
          </a:p>
          <a:p>
            <a:endParaRPr lang="en-GB" sz="2000" dirty="0"/>
          </a:p>
          <a:p>
            <a:endParaRPr lang="en-GB" dirty="0"/>
          </a:p>
        </p:txBody>
      </p:sp>
      <p:sp>
        <p:nvSpPr>
          <p:cNvPr id="11" name="Text Box 4"/>
          <p:cNvSpPr txBox="1">
            <a:spLocks noChangeArrowheads="1"/>
          </p:cNvSpPr>
          <p:nvPr/>
        </p:nvSpPr>
        <p:spPr bwMode="auto">
          <a:xfrm>
            <a:off x="1454150" y="1051697"/>
            <a:ext cx="6834187" cy="1006475"/>
          </a:xfrm>
          <a:prstGeom prst="rect">
            <a:avLst/>
          </a:prstGeom>
          <a:noFill/>
          <a:ln w="9525">
            <a:noFill/>
            <a:miter lim="800000"/>
            <a:headEnd/>
            <a:tailEnd/>
          </a:ln>
        </p:spPr>
        <p:txBody>
          <a:bodyPr>
            <a:prstTxWarp prst="textNoShape">
              <a:avLst/>
            </a:prstTxWarp>
            <a:spAutoFit/>
          </a:bodyPr>
          <a:lstStyle/>
          <a:p>
            <a:pPr>
              <a:spcBef>
                <a:spcPct val="50000"/>
              </a:spcBef>
            </a:pPr>
            <a:r>
              <a:rPr lang="en-GB" sz="2400" b="1" dirty="0"/>
              <a:t>SAFE</a:t>
            </a:r>
            <a:r>
              <a:rPr lang="en-GB" sz="1800" dirty="0"/>
              <a:t> – Keep safe by being careful not to give out personal information – including full name and email address - to people who you don’t trust online.</a:t>
            </a:r>
          </a:p>
        </p:txBody>
      </p:sp>
      <p:sp>
        <p:nvSpPr>
          <p:cNvPr id="12" name="Text Box 5"/>
          <p:cNvSpPr txBox="1">
            <a:spLocks noChangeArrowheads="1"/>
          </p:cNvSpPr>
          <p:nvPr/>
        </p:nvSpPr>
        <p:spPr bwMode="auto">
          <a:xfrm>
            <a:off x="1422400" y="1986734"/>
            <a:ext cx="7627937" cy="1006475"/>
          </a:xfrm>
          <a:prstGeom prst="rect">
            <a:avLst/>
          </a:prstGeom>
          <a:noFill/>
          <a:ln w="9525">
            <a:noFill/>
            <a:miter lim="800000"/>
            <a:headEnd/>
            <a:tailEnd/>
          </a:ln>
        </p:spPr>
        <p:txBody>
          <a:bodyPr>
            <a:prstTxWarp prst="textNoShape">
              <a:avLst/>
            </a:prstTxWarp>
            <a:spAutoFit/>
          </a:bodyPr>
          <a:lstStyle/>
          <a:p>
            <a:pPr>
              <a:spcBef>
                <a:spcPct val="50000"/>
              </a:spcBef>
            </a:pPr>
            <a:r>
              <a:rPr lang="en-GB" sz="2400" b="1" dirty="0"/>
              <a:t>MEETING</a:t>
            </a:r>
            <a:r>
              <a:rPr lang="en-GB" sz="1800" dirty="0"/>
              <a:t> – Meeting up with someone you have only been in touch with online can be dangerous. Only do so with your parent’s/carer’s permission and even then only when they can be present. </a:t>
            </a:r>
          </a:p>
        </p:txBody>
      </p:sp>
      <p:sp>
        <p:nvSpPr>
          <p:cNvPr id="13" name="Text Box 6"/>
          <p:cNvSpPr txBox="1">
            <a:spLocks noChangeArrowheads="1"/>
          </p:cNvSpPr>
          <p:nvPr/>
        </p:nvSpPr>
        <p:spPr bwMode="auto">
          <a:xfrm>
            <a:off x="1382712" y="2994797"/>
            <a:ext cx="6834188" cy="1006475"/>
          </a:xfrm>
          <a:prstGeom prst="rect">
            <a:avLst/>
          </a:prstGeom>
          <a:noFill/>
          <a:ln w="9525">
            <a:noFill/>
            <a:miter lim="800000"/>
            <a:headEnd/>
            <a:tailEnd/>
          </a:ln>
        </p:spPr>
        <p:txBody>
          <a:bodyPr>
            <a:prstTxWarp prst="textNoShape">
              <a:avLst/>
            </a:prstTxWarp>
            <a:spAutoFit/>
          </a:bodyPr>
          <a:lstStyle/>
          <a:p>
            <a:pPr>
              <a:spcBef>
                <a:spcPct val="50000"/>
              </a:spcBef>
            </a:pPr>
            <a:r>
              <a:rPr lang="en-GB" sz="2400" b="1" dirty="0"/>
              <a:t>ACCEPTING</a:t>
            </a:r>
            <a:r>
              <a:rPr lang="en-GB" sz="1800" dirty="0"/>
              <a:t> – Accepting e-mails, IM messages or opening files from people you don’t know can be dangerous – they may contain viruses or nasty messages!</a:t>
            </a:r>
          </a:p>
        </p:txBody>
      </p:sp>
      <p:sp>
        <p:nvSpPr>
          <p:cNvPr id="14" name="Text Box 7"/>
          <p:cNvSpPr txBox="1">
            <a:spLocks noChangeArrowheads="1"/>
          </p:cNvSpPr>
          <p:nvPr/>
        </p:nvSpPr>
        <p:spPr bwMode="auto">
          <a:xfrm>
            <a:off x="1454150" y="4002859"/>
            <a:ext cx="6834187" cy="1281113"/>
          </a:xfrm>
          <a:prstGeom prst="rect">
            <a:avLst/>
          </a:prstGeom>
          <a:noFill/>
          <a:ln w="9525">
            <a:noFill/>
            <a:miter lim="800000"/>
            <a:headEnd/>
            <a:tailEnd/>
          </a:ln>
        </p:spPr>
        <p:txBody>
          <a:bodyPr>
            <a:prstTxWarp prst="textNoShape">
              <a:avLst/>
            </a:prstTxWarp>
            <a:spAutoFit/>
          </a:bodyPr>
          <a:lstStyle/>
          <a:p>
            <a:pPr>
              <a:spcBef>
                <a:spcPct val="50000"/>
              </a:spcBef>
            </a:pPr>
            <a:r>
              <a:rPr lang="en-GB" sz="2400" b="1" dirty="0"/>
              <a:t>RELIABLE</a:t>
            </a:r>
            <a:r>
              <a:rPr lang="en-GB" sz="1800" dirty="0"/>
              <a:t>  – Someone online may be lying about who they are, and information you find on the internet may not be true. Check information and advice on other websites, in books or ask someone who may know. </a:t>
            </a:r>
          </a:p>
        </p:txBody>
      </p:sp>
      <p:sp>
        <p:nvSpPr>
          <p:cNvPr id="15" name="Text Box 8"/>
          <p:cNvSpPr txBox="1">
            <a:spLocks noChangeArrowheads="1"/>
          </p:cNvSpPr>
          <p:nvPr/>
        </p:nvSpPr>
        <p:spPr bwMode="auto">
          <a:xfrm>
            <a:off x="1460500" y="5215709"/>
            <a:ext cx="6834187" cy="1006475"/>
          </a:xfrm>
          <a:prstGeom prst="rect">
            <a:avLst/>
          </a:prstGeom>
          <a:noFill/>
          <a:ln w="9525">
            <a:noFill/>
            <a:miter lim="800000"/>
            <a:headEnd/>
            <a:tailEnd/>
          </a:ln>
        </p:spPr>
        <p:txBody>
          <a:bodyPr>
            <a:prstTxWarp prst="textNoShape">
              <a:avLst/>
            </a:prstTxWarp>
            <a:spAutoFit/>
          </a:bodyPr>
          <a:lstStyle/>
          <a:p>
            <a:pPr>
              <a:spcBef>
                <a:spcPct val="50000"/>
              </a:spcBef>
            </a:pPr>
            <a:r>
              <a:rPr lang="en-GB" sz="2400" b="1" dirty="0"/>
              <a:t>TELL</a:t>
            </a:r>
            <a:r>
              <a:rPr lang="en-GB" sz="1800" dirty="0"/>
              <a:t>  – Tell your parent/carer or teacher if someone or something makes you feel uncomfortable or worried, or you or someone you know is being cyberbullied. </a:t>
            </a:r>
          </a:p>
        </p:txBody>
      </p:sp>
      <p:pic>
        <p:nvPicPr>
          <p:cNvPr id="16" name="Picture 9" descr="smart_r1_c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33425" y="1410472"/>
            <a:ext cx="628650" cy="619125"/>
          </a:xfrm>
          <a:prstGeom prst="rect">
            <a:avLst/>
          </a:prstGeom>
          <a:noFill/>
          <a:ln w="9525">
            <a:noFill/>
            <a:miter lim="800000"/>
            <a:headEnd/>
            <a:tailEnd/>
          </a:ln>
        </p:spPr>
      </p:pic>
      <p:pic>
        <p:nvPicPr>
          <p:cNvPr id="17" name="Picture 10" descr="smart_r1_c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 y="2347097"/>
            <a:ext cx="628650" cy="619125"/>
          </a:xfrm>
          <a:prstGeom prst="rect">
            <a:avLst/>
          </a:prstGeom>
          <a:noFill/>
          <a:ln w="9525">
            <a:noFill/>
            <a:miter lim="800000"/>
            <a:headEnd/>
            <a:tailEnd/>
          </a:ln>
        </p:spPr>
      </p:pic>
      <p:pic>
        <p:nvPicPr>
          <p:cNvPr id="18" name="Picture 11" descr="smart_r1_c3"/>
          <p:cNvPicPr>
            <a:picLocks noChangeAspect="1" noChangeArrowheads="1"/>
          </p:cNvPicPr>
          <p:nvPr/>
        </p:nvPicPr>
        <p:blipFill>
          <a:blip r:embed="rId4"/>
          <a:srcRect/>
          <a:stretch>
            <a:fillRect/>
          </a:stretch>
        </p:blipFill>
        <p:spPr bwMode="auto">
          <a:xfrm>
            <a:off x="733425" y="3282134"/>
            <a:ext cx="638175" cy="619125"/>
          </a:xfrm>
          <a:prstGeom prst="rect">
            <a:avLst/>
          </a:prstGeom>
          <a:noFill/>
          <a:ln w="9525">
            <a:noFill/>
            <a:miter lim="800000"/>
            <a:headEnd/>
            <a:tailEnd/>
          </a:ln>
        </p:spPr>
      </p:pic>
      <p:pic>
        <p:nvPicPr>
          <p:cNvPr id="19" name="Picture 12" descr="smart_r1_c4"/>
          <p:cNvPicPr>
            <a:picLocks noChangeAspect="1" noChangeArrowheads="1"/>
          </p:cNvPicPr>
          <p:nvPr/>
        </p:nvPicPr>
        <p:blipFill>
          <a:blip r:embed="rId5"/>
          <a:srcRect/>
          <a:stretch>
            <a:fillRect/>
          </a:stretch>
        </p:blipFill>
        <p:spPr bwMode="auto">
          <a:xfrm>
            <a:off x="733425" y="4290197"/>
            <a:ext cx="638175" cy="619125"/>
          </a:xfrm>
          <a:prstGeom prst="rect">
            <a:avLst/>
          </a:prstGeom>
          <a:noFill/>
          <a:ln w="9525">
            <a:noFill/>
            <a:miter lim="800000"/>
            <a:headEnd/>
            <a:tailEnd/>
          </a:ln>
        </p:spPr>
      </p:pic>
      <p:pic>
        <p:nvPicPr>
          <p:cNvPr id="20" name="Picture 13" descr="smart_r1_c5"/>
          <p:cNvPicPr>
            <a:picLocks noChangeAspect="1" noChangeArrowheads="1"/>
          </p:cNvPicPr>
          <p:nvPr/>
        </p:nvPicPr>
        <p:blipFill>
          <a:blip r:embed="rId6"/>
          <a:srcRect/>
          <a:stretch>
            <a:fillRect/>
          </a:stretch>
        </p:blipFill>
        <p:spPr bwMode="auto">
          <a:xfrm>
            <a:off x="700087" y="5155384"/>
            <a:ext cx="628650" cy="628650"/>
          </a:xfrm>
          <a:prstGeom prst="rect">
            <a:avLst/>
          </a:prstGeom>
          <a:noFill/>
          <a:ln w="9525">
            <a:noFill/>
            <a:miter lim="800000"/>
            <a:headEnd/>
            <a:tailEnd/>
          </a:ln>
        </p:spPr>
      </p:pic>
    </p:spTree>
    <p:extLst>
      <p:ext uri="{BB962C8B-B14F-4D97-AF65-F5344CB8AC3E}">
        <p14:creationId xmlns:p14="http://schemas.microsoft.com/office/powerpoint/2010/main" val="220986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latin typeface="+mn-lt"/>
              </a:rPr>
              <a:t>What to do if your child sees inappropriate material online</a:t>
            </a:r>
            <a:endParaRPr lang="en-US" b="1" dirty="0">
              <a:solidFill>
                <a:srgbClr val="C00000"/>
              </a:solidFill>
              <a:latin typeface="+mn-lt"/>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617181"/>
            <a:ext cx="8435280" cy="3939540"/>
          </a:xfrm>
          <a:prstGeom prst="rect">
            <a:avLst/>
          </a:prstGeom>
          <a:noFill/>
        </p:spPr>
        <p:txBody>
          <a:bodyPr wrap="square" rtlCol="0">
            <a:spAutoFit/>
          </a:bodyPr>
          <a:lstStyle/>
          <a:p>
            <a:pPr marL="457200" indent="-457200">
              <a:buFont typeface="+mj-lt"/>
              <a:buAutoNum type="arabicPeriod"/>
            </a:pPr>
            <a:r>
              <a:rPr lang="en-GB" sz="2400" dirty="0">
                <a:solidFill>
                  <a:srgbClr val="C00000"/>
                </a:solidFill>
              </a:rPr>
              <a:t>Don’t overreact </a:t>
            </a:r>
            <a:r>
              <a:rPr lang="en-GB" sz="2400" dirty="0"/>
              <a:t>if your child tells you about something they have seen. You might feel shocked and an­gry but by dealing with it calmly your child will know they can turn to you again.</a:t>
            </a:r>
          </a:p>
          <a:p>
            <a:pPr marL="457200" indent="-457200">
              <a:buFont typeface="+mj-lt"/>
              <a:buAutoNum type="arabicPeriod"/>
            </a:pPr>
            <a:r>
              <a:rPr lang="en-GB" sz="2400" dirty="0">
                <a:solidFill>
                  <a:srgbClr val="C00000"/>
                </a:solidFill>
              </a:rPr>
              <a:t>ALWAYS keep records </a:t>
            </a:r>
            <a:r>
              <a:rPr lang="en-GB" sz="2400" dirty="0"/>
              <a:t>of abusive messaging.</a:t>
            </a:r>
          </a:p>
          <a:p>
            <a:pPr marL="457200" indent="-457200">
              <a:buFont typeface="+mj-lt"/>
              <a:buAutoNum type="arabicPeriod"/>
            </a:pPr>
            <a:r>
              <a:rPr lang="en-GB" sz="2400" dirty="0">
                <a:solidFill>
                  <a:srgbClr val="C00000"/>
                </a:solidFill>
              </a:rPr>
              <a:t>Report </a:t>
            </a:r>
            <a:r>
              <a:rPr lang="en-GB" sz="2400" dirty="0"/>
              <a:t>abusive or inappropriate behaviour to the website and if serious, to the police.  </a:t>
            </a:r>
            <a:r>
              <a:rPr lang="en-GB" sz="2400" b="1" dirty="0"/>
              <a:t>Keep the school informed too.</a:t>
            </a:r>
          </a:p>
          <a:p>
            <a:pPr marL="457200" indent="-457200">
              <a:buFont typeface="+mj-lt"/>
              <a:buAutoNum type="arabicPeriod"/>
            </a:pPr>
            <a:r>
              <a:rPr lang="en-GB" sz="2400" dirty="0"/>
              <a:t>If you come across illegal content, such as images of child abuse, you should report this</a:t>
            </a:r>
            <a:endParaRPr lang="en-GB" sz="2000" dirty="0"/>
          </a:p>
          <a:p>
            <a:pPr marL="457200" indent="-457200">
              <a:buAutoNum type="arabicPeriod"/>
            </a:pPr>
            <a:endParaRPr lang="en-GB" sz="2000" dirty="0"/>
          </a:p>
          <a:p>
            <a:endParaRPr lang="en-GB" sz="20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797152"/>
            <a:ext cx="18415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86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30" y="6100589"/>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Where to Report</a:t>
            </a:r>
            <a:endParaRPr lang="en-US" b="1" dirty="0">
              <a:solidFill>
                <a:srgbClr val="C00000"/>
              </a:solidFill>
            </a:endParaRPr>
          </a:p>
        </p:txBody>
      </p:sp>
      <p:sp>
        <p:nvSpPr>
          <p:cNvPr id="8" name="Content Placeholder 2"/>
          <p:cNvSpPr txBox="1">
            <a:spLocks/>
          </p:cNvSpPr>
          <p:nvPr/>
        </p:nvSpPr>
        <p:spPr>
          <a:xfrm>
            <a:off x="355771" y="1617181"/>
            <a:ext cx="8331029" cy="4548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89" y="1653539"/>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40" y="3976067"/>
            <a:ext cx="2704061"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3848" y="4266676"/>
            <a:ext cx="4572000" cy="757130"/>
          </a:xfrm>
          <a:prstGeom prst="rect">
            <a:avLst/>
          </a:prstGeom>
        </p:spPr>
        <p:txBody>
          <a:bodyPr>
            <a:spAutoFit/>
          </a:bodyPr>
          <a:lstStyle/>
          <a:p>
            <a:pPr>
              <a:lnSpc>
                <a:spcPct val="80000"/>
              </a:lnSpc>
              <a:spcBef>
                <a:spcPct val="20000"/>
              </a:spcBef>
              <a:buFont typeface="Wingdings" pitchFamily="-108" charset="2"/>
              <a:buNone/>
            </a:pPr>
            <a:r>
              <a:rPr lang="en-GB" sz="2400" dirty="0">
                <a:latin typeface="Trebuchet MS" pitchFamily="-108" charset="0"/>
                <a:hlinkClick r:id="rId4"/>
              </a:rPr>
              <a:t>www.ceop.police.uk</a:t>
            </a:r>
            <a:endParaRPr lang="en-GB" sz="2400" dirty="0">
              <a:latin typeface="Trebuchet MS" pitchFamily="-108" charset="0"/>
            </a:endParaRPr>
          </a:p>
          <a:p>
            <a:pPr>
              <a:lnSpc>
                <a:spcPct val="80000"/>
              </a:lnSpc>
              <a:spcBef>
                <a:spcPct val="20000"/>
              </a:spcBef>
              <a:buFont typeface="Wingdings" pitchFamily="-108" charset="2"/>
              <a:buNone/>
            </a:pPr>
            <a:r>
              <a:rPr lang="en-GB" sz="2400" dirty="0">
                <a:latin typeface="Trebuchet MS" pitchFamily="-108" charset="0"/>
                <a:hlinkClick r:id="rId5"/>
              </a:rPr>
              <a:t>www.thinkuknow.co.uk</a:t>
            </a:r>
            <a:r>
              <a:rPr lang="en-GB" sz="2400" dirty="0">
                <a:latin typeface="Trebuchet MS" pitchFamily="-108" charset="0"/>
              </a:rPr>
              <a:t> </a:t>
            </a:r>
          </a:p>
        </p:txBody>
      </p:sp>
      <p:sp>
        <p:nvSpPr>
          <p:cNvPr id="10" name="Rectangle 9"/>
          <p:cNvSpPr/>
          <p:nvPr/>
        </p:nvSpPr>
        <p:spPr>
          <a:xfrm>
            <a:off x="3059832" y="1916832"/>
            <a:ext cx="5770984" cy="683264"/>
          </a:xfrm>
          <a:prstGeom prst="rect">
            <a:avLst/>
          </a:prstGeom>
        </p:spPr>
        <p:txBody>
          <a:bodyPr wrap="square">
            <a:spAutoFit/>
          </a:bodyPr>
          <a:lstStyle/>
          <a:p>
            <a:pPr>
              <a:lnSpc>
                <a:spcPct val="80000"/>
              </a:lnSpc>
              <a:spcBef>
                <a:spcPct val="20000"/>
              </a:spcBef>
              <a:buFont typeface="Wingdings" pitchFamily="-108" charset="2"/>
              <a:buNone/>
            </a:pPr>
            <a:r>
              <a:rPr lang="en-GB" dirty="0">
                <a:latin typeface="Trebuchet MS" pitchFamily="-108" charset="0"/>
              </a:rPr>
              <a:t>The UK Hotline for reporting criminal online content</a:t>
            </a:r>
          </a:p>
          <a:p>
            <a:pPr>
              <a:lnSpc>
                <a:spcPct val="80000"/>
              </a:lnSpc>
              <a:spcBef>
                <a:spcPct val="20000"/>
              </a:spcBef>
              <a:buFont typeface="Wingdings" pitchFamily="-108" charset="2"/>
              <a:buNone/>
            </a:pPr>
            <a:r>
              <a:rPr lang="en-GB" sz="2400" dirty="0">
                <a:latin typeface="Trebuchet MS" pitchFamily="-108" charset="0"/>
                <a:hlinkClick r:id="rId6"/>
              </a:rPr>
              <a:t>www.iwf.org.uk</a:t>
            </a:r>
            <a:r>
              <a:rPr lang="en-GB" sz="2400" dirty="0">
                <a:latin typeface="Trebuchet MS" pitchFamily="-108" charset="0"/>
              </a:rPr>
              <a:t> </a:t>
            </a:r>
          </a:p>
        </p:txBody>
      </p:sp>
    </p:spTree>
    <p:extLst>
      <p:ext uri="{BB962C8B-B14F-4D97-AF65-F5344CB8AC3E}">
        <p14:creationId xmlns:p14="http://schemas.microsoft.com/office/powerpoint/2010/main" val="287369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Parental Controls</a:t>
            </a:r>
            <a:endParaRPr lang="en-US" b="1" dirty="0">
              <a:solidFill>
                <a:srgbClr val="C00000"/>
              </a:solidFill>
            </a:endParaRPr>
          </a:p>
        </p:txBody>
      </p:sp>
      <p:sp>
        <p:nvSpPr>
          <p:cNvPr id="8" name="Content Placeholder 2"/>
          <p:cNvSpPr txBox="1">
            <a:spLocks/>
          </p:cNvSpPr>
          <p:nvPr/>
        </p:nvSpPr>
        <p:spPr>
          <a:xfrm>
            <a:off x="355771" y="1617181"/>
            <a:ext cx="8331029" cy="4548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93" t="14391" r="22255" b="13281"/>
          <a:stretch/>
        </p:blipFill>
        <p:spPr bwMode="auto">
          <a:xfrm>
            <a:off x="1591517" y="1664804"/>
            <a:ext cx="585953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8466" y="1178945"/>
            <a:ext cx="8487067" cy="338554"/>
          </a:xfrm>
          <a:prstGeom prst="rect">
            <a:avLst/>
          </a:prstGeom>
          <a:noFill/>
        </p:spPr>
        <p:txBody>
          <a:bodyPr wrap="none" rtlCol="0">
            <a:spAutoFit/>
          </a:bodyPr>
          <a:lstStyle/>
          <a:p>
            <a:r>
              <a:rPr lang="en-GB" sz="1600" dirty="0">
                <a:hlinkClick r:id="rId3"/>
              </a:rPr>
              <a:t>https://www.nspcc.org.uk/preventing-abuse/keeping-children-safe/online-safety/parental-controls/</a:t>
            </a:r>
            <a:endParaRPr lang="en-GB" sz="16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310" y="1753762"/>
            <a:ext cx="5859536" cy="405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0" fill="hold"/>
                                        <p:tgtEl>
                                          <p:spTgt spid="3075"/>
                                        </p:tgtEl>
                                        <p:attrNameLst>
                                          <p:attrName>ppt_w</p:attrName>
                                        </p:attrNameLst>
                                      </p:cBhvr>
                                      <p:tavLst>
                                        <p:tav tm="0" fmla="#ppt_w*sin(2.5*pi*$)">
                                          <p:val>
                                            <p:fltVal val="0"/>
                                          </p:val>
                                        </p:tav>
                                        <p:tav tm="100000">
                                          <p:val>
                                            <p:fltVal val="1"/>
                                          </p:val>
                                        </p:tav>
                                      </p:tavLst>
                                    </p:anim>
                                    <p:anim calcmode="lin" valueType="num">
                                      <p:cBhvr>
                                        <p:cTn id="8" dur="5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xit" presetSubtype="0" accel="100000" fill="hold" nodeType="clickEffect">
                                  <p:stCondLst>
                                    <p:cond delay="0"/>
                                  </p:stCondLst>
                                  <p:childTnLst>
                                    <p:anim calcmode="lin" valueType="num">
                                      <p:cBhvr>
                                        <p:cTn id="12" dur="500"/>
                                        <p:tgtEl>
                                          <p:spTgt spid="3075"/>
                                        </p:tgtEl>
                                        <p:attrNameLst>
                                          <p:attrName>ppt_w</p:attrName>
                                        </p:attrNameLst>
                                      </p:cBhvr>
                                      <p:tavLst>
                                        <p:tav tm="0">
                                          <p:val>
                                            <p:strVal val="ppt_w"/>
                                          </p:val>
                                        </p:tav>
                                        <p:tav tm="100000">
                                          <p:val>
                                            <p:fltVal val="0"/>
                                          </p:val>
                                        </p:tav>
                                      </p:tavLst>
                                    </p:anim>
                                    <p:anim calcmode="lin" valueType="num">
                                      <p:cBhvr>
                                        <p:cTn id="13" dur="500"/>
                                        <p:tgtEl>
                                          <p:spTgt spid="3075"/>
                                        </p:tgtEl>
                                        <p:attrNameLst>
                                          <p:attrName>ppt_h</p:attrName>
                                        </p:attrNameLst>
                                      </p:cBhvr>
                                      <p:tavLst>
                                        <p:tav tm="0">
                                          <p:val>
                                            <p:strVal val="ppt_h"/>
                                          </p:val>
                                        </p:tav>
                                        <p:tav tm="100000">
                                          <p:val>
                                            <p:fltVal val="0"/>
                                          </p:val>
                                        </p:tav>
                                      </p:tavLst>
                                    </p:anim>
                                    <p:anim calcmode="lin" valueType="num">
                                      <p:cBhvr>
                                        <p:cTn id="14" dur="500"/>
                                        <p:tgtEl>
                                          <p:spTgt spid="3075"/>
                                        </p:tgtEl>
                                        <p:attrNameLst>
                                          <p:attrName>style.rotation</p:attrName>
                                        </p:attrNameLst>
                                      </p:cBhvr>
                                      <p:tavLst>
                                        <p:tav tm="0">
                                          <p:val>
                                            <p:fltVal val="0"/>
                                          </p:val>
                                        </p:tav>
                                        <p:tav tm="100000">
                                          <p:val>
                                            <p:fltVal val="360"/>
                                          </p:val>
                                        </p:tav>
                                      </p:tavLst>
                                    </p:anim>
                                    <p:animEffect transition="out" filter="fade">
                                      <p:cBhvr>
                                        <p:cTn id="15" dur="500"/>
                                        <p:tgtEl>
                                          <p:spTgt spid="3075"/>
                                        </p:tgtEl>
                                      </p:cBhvr>
                                    </p:animEffect>
                                    <p:set>
                                      <p:cBhvr>
                                        <p:cTn id="16" dur="1" fill="hold">
                                          <p:stCondLst>
                                            <p:cond delay="499"/>
                                          </p:stCondLst>
                                        </p:cTn>
                                        <p:tgtEl>
                                          <p:spTgt spid="307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1000"/>
                                        <p:tgtEl>
                                          <p:spTgt spid="8194"/>
                                        </p:tgtEl>
                                      </p:cBhvr>
                                    </p:animEffect>
                                    <p:anim calcmode="lin" valueType="num">
                                      <p:cBhvr>
                                        <p:cTn id="29" dur="1000" fill="hold"/>
                                        <p:tgtEl>
                                          <p:spTgt spid="8194"/>
                                        </p:tgtEl>
                                        <p:attrNameLst>
                                          <p:attrName>ppt_x</p:attrName>
                                        </p:attrNameLst>
                                      </p:cBhvr>
                                      <p:tavLst>
                                        <p:tav tm="0">
                                          <p:val>
                                            <p:strVal val="#ppt_x"/>
                                          </p:val>
                                        </p:tav>
                                        <p:tav tm="100000">
                                          <p:val>
                                            <p:strVal val="#ppt_x"/>
                                          </p:val>
                                        </p:tav>
                                      </p:tavLst>
                                    </p:anim>
                                    <p:anim calcmode="lin" valueType="num">
                                      <p:cBhvr>
                                        <p:cTn id="3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Useful Websites</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198875"/>
            <a:ext cx="8435280" cy="4739759"/>
          </a:xfrm>
          <a:prstGeom prst="rect">
            <a:avLst/>
          </a:prstGeom>
          <a:noFill/>
          <a:ln>
            <a:solidFill>
              <a:srgbClr val="C00000"/>
            </a:solidFill>
          </a:ln>
        </p:spPr>
        <p:txBody>
          <a:bodyPr wrap="square" rtlCol="0">
            <a:spAutoFit/>
          </a:bodyPr>
          <a:lstStyle/>
          <a:p>
            <a:r>
              <a:rPr lang="en-GB" sz="2800" dirty="0">
                <a:solidFill>
                  <a:srgbClr val="0070C0"/>
                </a:solidFill>
                <a:hlinkClick r:id="rId2"/>
              </a:rPr>
              <a:t>https://www.thinkuknow.co.uk/parents/</a:t>
            </a:r>
            <a:endParaRPr lang="en-GB" sz="2800" dirty="0">
              <a:solidFill>
                <a:srgbClr val="0070C0"/>
              </a:solidFill>
            </a:endParaRPr>
          </a:p>
          <a:p>
            <a:r>
              <a:rPr lang="en-GB" sz="2800" dirty="0">
                <a:solidFill>
                  <a:srgbClr val="0070C0"/>
                </a:solidFill>
                <a:hlinkClick r:id="rId3"/>
              </a:rPr>
              <a:t>http://www.saferinternet.org.uk/advice-and-resources/parents-and-carers</a:t>
            </a:r>
            <a:endParaRPr lang="en-GB" sz="2800" dirty="0">
              <a:solidFill>
                <a:srgbClr val="0070C0"/>
              </a:solidFill>
            </a:endParaRPr>
          </a:p>
          <a:p>
            <a:r>
              <a:rPr lang="en-GB" sz="2800" dirty="0">
                <a:solidFill>
                  <a:srgbClr val="0070C0"/>
                </a:solidFill>
                <a:hlinkClick r:id="rId4"/>
              </a:rPr>
              <a:t>http://www.childnet.com/parents-and-carers</a:t>
            </a:r>
            <a:endParaRPr lang="en-GB" sz="2800" dirty="0">
              <a:solidFill>
                <a:srgbClr val="0070C0"/>
              </a:solidFill>
            </a:endParaRPr>
          </a:p>
          <a:p>
            <a:r>
              <a:rPr lang="en-GB" sz="2800" dirty="0">
                <a:solidFill>
                  <a:srgbClr val="FFC000"/>
                </a:solidFill>
                <a:hlinkClick r:id="rId5"/>
              </a:rPr>
              <a:t>https://www.nspcc.org.uk/preventing-abuse/keeping-children-safe/online-safety/</a:t>
            </a:r>
            <a:endParaRPr lang="en-GB" sz="2800" dirty="0">
              <a:solidFill>
                <a:srgbClr val="FFC000"/>
              </a:solidFill>
            </a:endParaRPr>
          </a:p>
          <a:p>
            <a:r>
              <a:rPr lang="en-GB" sz="2800" dirty="0">
                <a:solidFill>
                  <a:srgbClr val="FFC000"/>
                </a:solidFill>
                <a:hlinkClick r:id="rId6"/>
              </a:rPr>
              <a:t>http://www.kidsmart.org.uk/parents</a:t>
            </a:r>
            <a:endParaRPr lang="en-GB" sz="2800" dirty="0">
              <a:solidFill>
                <a:srgbClr val="FFC000"/>
              </a:solidFill>
            </a:endParaRPr>
          </a:p>
          <a:p>
            <a:r>
              <a:rPr lang="en-GB" sz="2800" dirty="0">
                <a:hlinkClick r:id="rId7"/>
              </a:rPr>
              <a:t>http://www.netsmartz.org/Parents</a:t>
            </a:r>
            <a:r>
              <a:rPr lang="en-GB" sz="2800" dirty="0"/>
              <a:t> </a:t>
            </a:r>
          </a:p>
          <a:p>
            <a:endParaRPr lang="en-GB" sz="2000" dirty="0"/>
          </a:p>
          <a:p>
            <a:pPr marL="457200" indent="-457200">
              <a:buAutoNum type="arabicPeriod"/>
            </a:pPr>
            <a:endParaRPr lang="en-GB" sz="2000" dirty="0"/>
          </a:p>
          <a:p>
            <a:endParaRPr lang="en-GB" sz="2000" dirty="0"/>
          </a:p>
          <a:p>
            <a:endParaRPr lang="en-GB" dirty="0"/>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5182248"/>
            <a:ext cx="1450531" cy="98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027" y="5182248"/>
            <a:ext cx="1206425" cy="98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1829" y="5154514"/>
            <a:ext cx="1375492" cy="101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13273" y="5182247"/>
            <a:ext cx="1413695" cy="98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2120" y="5154515"/>
            <a:ext cx="1584176" cy="10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0312" y="5154514"/>
            <a:ext cx="1584360" cy="97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6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Aims</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cs typeface="Arial" panose="020B0604020202020204" pitchFamily="34" charset="0"/>
              </a:rPr>
              <a:t>E-safety in the Computing Curriculum.</a:t>
            </a:r>
          </a:p>
          <a:p>
            <a:r>
              <a:rPr lang="en-GB" dirty="0">
                <a:cs typeface="Arial" panose="020B0604020202020204" pitchFamily="34" charset="0"/>
              </a:rPr>
              <a:t>Reflect on the potential risks of internet use for children.</a:t>
            </a:r>
          </a:p>
          <a:p>
            <a:r>
              <a:rPr lang="en-GB" dirty="0">
                <a:cs typeface="Arial" panose="020B0604020202020204" pitchFamily="34" charset="0"/>
              </a:rPr>
              <a:t>Be aware of the importance of communication with children about the time they spend online.</a:t>
            </a:r>
          </a:p>
          <a:p>
            <a:r>
              <a:rPr lang="en-GB" dirty="0">
                <a:cs typeface="Arial" panose="020B0604020202020204" pitchFamily="34" charset="0"/>
              </a:rPr>
              <a:t>Understand how to find out about setting up parental controls on home and mobile devices.</a:t>
            </a:r>
          </a:p>
          <a:p>
            <a:r>
              <a:rPr lang="en-GB" dirty="0">
                <a:cs typeface="Arial" panose="020B0604020202020204" pitchFamily="34" charset="0"/>
              </a:rPr>
              <a:t>Know what to do if your child encounters problems online.</a:t>
            </a:r>
          </a:p>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2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104774"/>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Reporting Concerns to School</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617181"/>
            <a:ext cx="8435280" cy="1292662"/>
          </a:xfrm>
          <a:prstGeom prst="rect">
            <a:avLst/>
          </a:prstGeom>
          <a:noFill/>
        </p:spPr>
        <p:txBody>
          <a:bodyPr wrap="square" rtlCol="0">
            <a:spAutoFit/>
          </a:bodyPr>
          <a:lstStyle/>
          <a:p>
            <a:endParaRPr lang="en-GB" sz="2000" dirty="0"/>
          </a:p>
          <a:p>
            <a:pPr marL="457200" indent="-457200">
              <a:buAutoNum type="arabicPeriod"/>
            </a:pPr>
            <a:endParaRPr lang="en-GB" sz="2000" dirty="0"/>
          </a:p>
          <a:p>
            <a:endParaRPr lang="en-GB" sz="2000" dirty="0"/>
          </a:p>
          <a:p>
            <a:endParaRPr lang="en-GB" dirty="0"/>
          </a:p>
        </p:txBody>
      </p:sp>
      <p:sp>
        <p:nvSpPr>
          <p:cNvPr id="15" name="Oval Callout 14"/>
          <p:cNvSpPr/>
          <p:nvPr/>
        </p:nvSpPr>
        <p:spPr>
          <a:xfrm>
            <a:off x="4353524" y="1730621"/>
            <a:ext cx="4653552" cy="2555451"/>
          </a:xfrm>
          <a:prstGeom prst="wedgeEllipseCallout">
            <a:avLst>
              <a:gd name="adj1" fmla="val -76919"/>
              <a:gd name="adj2" fmla="val 3089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cs typeface="Aharoni" panose="02010803020104030203" pitchFamily="2" charset="-79"/>
              </a:rPr>
              <a:t>Clee Hill community Academy is a telling school. This means that we encourage an ethos where children feel secure, are encouraged to talk and are listened to</a:t>
            </a:r>
            <a:r>
              <a:rPr lang="en-GB" sz="2000" dirty="0">
                <a:cs typeface="Aharoni" panose="02010803020104030203" pitchFamily="2" charset="-79"/>
              </a:rPr>
              <a:t>. </a:t>
            </a:r>
          </a:p>
        </p:txBody>
      </p:sp>
      <p:sp>
        <p:nvSpPr>
          <p:cNvPr id="2" name="TextBox 1"/>
          <p:cNvSpPr txBox="1"/>
          <p:nvPr/>
        </p:nvSpPr>
        <p:spPr>
          <a:xfrm>
            <a:off x="339044" y="1344899"/>
            <a:ext cx="4014479" cy="2185214"/>
          </a:xfrm>
          <a:prstGeom prst="rect">
            <a:avLst/>
          </a:prstGeom>
          <a:noFill/>
        </p:spPr>
        <p:txBody>
          <a:bodyPr wrap="square" rtlCol="0">
            <a:spAutoFit/>
          </a:bodyPr>
          <a:lstStyle/>
          <a:p>
            <a:r>
              <a:rPr lang="en-GB" sz="2800" dirty="0"/>
              <a:t>Please report any E-safety concerns to your child’s classroom teacher or Mrs Little, Headteacher.</a:t>
            </a:r>
          </a:p>
          <a:p>
            <a:endParaRPr lang="en-GB" sz="2400"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2482" y="3212976"/>
            <a:ext cx="269747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u="sng" dirty="0">
                <a:solidFill>
                  <a:srgbClr val="C00000"/>
                </a:solidFill>
              </a:rPr>
              <a:t>E-Safety </a:t>
            </a:r>
            <a:r>
              <a:rPr lang="en-GB" dirty="0">
                <a:solidFill>
                  <a:srgbClr val="C00000"/>
                </a:solidFill>
              </a:rPr>
              <a:t>in the National Curriculum</a:t>
            </a: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508171" y="14931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latin typeface="+mn-lt"/>
                <a:cs typeface="Arial" panose="020B0604020202020204" pitchFamily="34" charset="0"/>
              </a:rPr>
              <a:t>The Computing Curriculum is divided into 3 strands:</a:t>
            </a:r>
          </a:p>
          <a:p>
            <a:pPr marL="0" indent="0">
              <a:buNone/>
            </a:pPr>
            <a:r>
              <a:rPr lang="en-GB" sz="2800" b="1" dirty="0">
                <a:solidFill>
                  <a:srgbClr val="FF0000"/>
                </a:solidFill>
                <a:cs typeface="Arial" panose="020B0604020202020204" pitchFamily="34" charset="0"/>
              </a:rPr>
              <a:t>Computer Science</a:t>
            </a:r>
          </a:p>
          <a:p>
            <a:pPr marL="0" indent="0">
              <a:buNone/>
            </a:pPr>
            <a:r>
              <a:rPr lang="en-GB" sz="1400" dirty="0">
                <a:latin typeface="+mn-lt"/>
              </a:rPr>
              <a:t>Computer Science is the study of the foundational principles and practices of computation and computational thinking, and their application in the design and development of computer systems. </a:t>
            </a:r>
            <a:endParaRPr lang="en-GB" sz="1400" b="1" dirty="0">
              <a:latin typeface="+mn-lt"/>
              <a:cs typeface="Arial" panose="020B0604020202020204" pitchFamily="34" charset="0"/>
            </a:endParaRPr>
          </a:p>
          <a:p>
            <a:pPr marL="0" indent="0">
              <a:buNone/>
            </a:pPr>
            <a:r>
              <a:rPr lang="en-GB" sz="2800" b="1" dirty="0">
                <a:solidFill>
                  <a:srgbClr val="00B0F0"/>
                </a:solidFill>
                <a:cs typeface="Arial" panose="020B0604020202020204" pitchFamily="34" charset="0"/>
              </a:rPr>
              <a:t>Information Technology</a:t>
            </a:r>
          </a:p>
          <a:p>
            <a:pPr marL="0" indent="0">
              <a:buNone/>
            </a:pPr>
            <a:r>
              <a:rPr lang="en-GB" sz="1400" dirty="0">
                <a:latin typeface="+mn-lt"/>
              </a:rPr>
              <a:t>Information Technology deals with the creative and productive use and application of computer systems, especially in organisations, including considerations of e-safety, privacy, ethics, and intellectual property</a:t>
            </a:r>
            <a:endParaRPr lang="en-GB" sz="1400" b="1" dirty="0">
              <a:latin typeface="+mn-lt"/>
              <a:cs typeface="Arial" panose="020B0604020202020204" pitchFamily="34" charset="0"/>
            </a:endParaRPr>
          </a:p>
          <a:p>
            <a:pPr marL="0" indent="0">
              <a:buNone/>
            </a:pPr>
            <a:r>
              <a:rPr lang="en-GB" sz="2800" b="1" dirty="0">
                <a:solidFill>
                  <a:srgbClr val="00FF00"/>
                </a:solidFill>
                <a:cs typeface="Arial" panose="020B0604020202020204" pitchFamily="34" charset="0"/>
              </a:rPr>
              <a:t>Digital Literacy</a:t>
            </a:r>
          </a:p>
          <a:p>
            <a:pPr marL="0" indent="0">
              <a:buNone/>
            </a:pPr>
            <a:r>
              <a:rPr lang="en-GB" sz="1400" dirty="0">
                <a:latin typeface="+mn-lt"/>
              </a:rPr>
              <a:t>The ability to read, spell, punctuate, and perform basic arithmetic, are essential life skills, so is the ability to use a computer. Digital Literacy is the ability to use computer systems confidently and effectively, including Basic keyboard and mouse skills. Simple use of ‘office applications’ such as word processing, presentations and spreadsheets. Use of the Internet, including browsing, searching and creating content for the Web, communication and collaboration via e-mail, social networks, collaborative workspace and discussion forums. </a:t>
            </a:r>
            <a:endParaRPr lang="en-GB" sz="1400" b="1" dirty="0">
              <a:latin typeface="+mn-lt"/>
              <a:cs typeface="Arial" panose="020B0604020202020204" pitchFamily="34" charset="0"/>
            </a:endParaRPr>
          </a:p>
          <a:p>
            <a:endParaRPr lang="en-GB" dirty="0"/>
          </a:p>
        </p:txBody>
      </p:sp>
    </p:spTree>
    <p:extLst>
      <p:ext uri="{BB962C8B-B14F-4D97-AF65-F5344CB8AC3E}">
        <p14:creationId xmlns:p14="http://schemas.microsoft.com/office/powerpoint/2010/main" val="4767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1000"/>
                                        <p:tgtEl>
                                          <p:spTgt spid="10">
                                            <p:txEl>
                                              <p:pRg st="1" end="1"/>
                                            </p:txEl>
                                          </p:spTgt>
                                        </p:tgtEl>
                                      </p:cBhvr>
                                    </p:animEffect>
                                    <p:anim calcmode="lin" valueType="num">
                                      <p:cBhvr>
                                        <p:cTn id="2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1000"/>
                                        <p:tgtEl>
                                          <p:spTgt spid="10">
                                            <p:txEl>
                                              <p:pRg st="3" end="3"/>
                                            </p:txEl>
                                          </p:spTgt>
                                        </p:tgtEl>
                                      </p:cBhvr>
                                    </p:animEffect>
                                    <p:anim calcmode="lin" valueType="num">
                                      <p:cBhvr>
                                        <p:cTn id="3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1000"/>
                                        <p:tgtEl>
                                          <p:spTgt spid="10">
                                            <p:txEl>
                                              <p:pRg st="5" end="5"/>
                                            </p:txEl>
                                          </p:spTgt>
                                        </p:tgtEl>
                                      </p:cBhvr>
                                    </p:animEffect>
                                    <p:anim calcmode="lin" valueType="num">
                                      <p:cBhvr>
                                        <p:cTn id="4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0">
                                            <p:txEl>
                                              <p:pRg st="4" end="4"/>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endParaRPr lang="en-GB" b="1" dirty="0"/>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508171" y="14931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p:txBody>
      </p:sp>
      <p:sp>
        <p:nvSpPr>
          <p:cNvPr id="3" name="TextBox 2"/>
          <p:cNvSpPr txBox="1"/>
          <p:nvPr/>
        </p:nvSpPr>
        <p:spPr>
          <a:xfrm>
            <a:off x="465447" y="476672"/>
            <a:ext cx="6999455" cy="523220"/>
          </a:xfrm>
          <a:prstGeom prst="rect">
            <a:avLst/>
          </a:prstGeom>
          <a:noFill/>
        </p:spPr>
        <p:txBody>
          <a:bodyPr wrap="square" rtlCol="0">
            <a:spAutoFit/>
          </a:bodyPr>
          <a:lstStyle/>
          <a:p>
            <a:r>
              <a:rPr lang="en-GB" sz="2800" dirty="0">
                <a:solidFill>
                  <a:srgbClr val="C00000"/>
                </a:solidFill>
                <a:latin typeface="+mj-lt"/>
              </a:rPr>
              <a:t>OFSTED’s stance on E-Safety</a:t>
            </a:r>
          </a:p>
        </p:txBody>
      </p:sp>
      <p:sp>
        <p:nvSpPr>
          <p:cNvPr id="11" name="Rectangle 10"/>
          <p:cNvSpPr/>
          <p:nvPr/>
        </p:nvSpPr>
        <p:spPr>
          <a:xfrm>
            <a:off x="355772" y="1465000"/>
            <a:ext cx="8331028" cy="1200329"/>
          </a:xfrm>
          <a:prstGeom prst="rect">
            <a:avLst/>
          </a:prstGeom>
        </p:spPr>
        <p:txBody>
          <a:bodyPr wrap="square">
            <a:spAutoFit/>
          </a:bodyPr>
          <a:lstStyle/>
          <a:p>
            <a:pPr>
              <a:buClr>
                <a:schemeClr val="bg2">
                  <a:lumMod val="75000"/>
                </a:schemeClr>
              </a:buClr>
            </a:pPr>
            <a:r>
              <a:rPr lang="en-GB" dirty="0"/>
              <a:t>With more pupils than ever gaining access to technology, and at an ever earlier age, the new Ofsted framework for school inspection – introduced in September 2012 and updated in April 2014 – includes specific requirements for schools on e-safety to achieve good or outstanding grading.</a:t>
            </a:r>
          </a:p>
        </p:txBody>
      </p:sp>
      <p:sp>
        <p:nvSpPr>
          <p:cNvPr id="12" name="TextBox 11"/>
          <p:cNvSpPr txBox="1"/>
          <p:nvPr/>
        </p:nvSpPr>
        <p:spPr>
          <a:xfrm>
            <a:off x="434621" y="2875594"/>
            <a:ext cx="5439053" cy="800219"/>
          </a:xfrm>
          <a:prstGeom prst="rect">
            <a:avLst/>
          </a:prstGeom>
          <a:noFill/>
        </p:spPr>
        <p:txBody>
          <a:bodyPr wrap="none" rtlCol="0">
            <a:spAutoFit/>
          </a:bodyPr>
          <a:lstStyle/>
          <a:p>
            <a:r>
              <a:rPr lang="en-GB" sz="2800" dirty="0">
                <a:solidFill>
                  <a:srgbClr val="C00000"/>
                </a:solidFill>
              </a:rPr>
              <a:t>What do OFSTED expect of schools?</a:t>
            </a:r>
          </a:p>
          <a:p>
            <a:endParaRPr lang="en-GB" dirty="0"/>
          </a:p>
        </p:txBody>
      </p:sp>
      <p:sp>
        <p:nvSpPr>
          <p:cNvPr id="13" name="TextBox 12"/>
          <p:cNvSpPr txBox="1"/>
          <p:nvPr/>
        </p:nvSpPr>
        <p:spPr>
          <a:xfrm>
            <a:off x="355330" y="3438168"/>
            <a:ext cx="8252179" cy="2308324"/>
          </a:xfrm>
          <a:prstGeom prst="rect">
            <a:avLst/>
          </a:prstGeom>
          <a:noFill/>
        </p:spPr>
        <p:txBody>
          <a:bodyPr wrap="square" rtlCol="0">
            <a:spAutoFit/>
          </a:bodyPr>
          <a:lstStyle/>
          <a:p>
            <a:r>
              <a:rPr lang="en-GB" dirty="0"/>
              <a:t>E-safety is not really about technology – it is about people and their actions. Technology provides new learning opportunities – online collaboration, anytime anywhere learning and communication – but at the same time can provide additional opportunities for students to access material they shouldn’t, or be treated by others inappropriately.</a:t>
            </a:r>
          </a:p>
          <a:p>
            <a:r>
              <a:rPr lang="en-GB" dirty="0"/>
              <a:t>Schools must therefore engage and encourage the contribution of pupils, parents and the wider school community. This requires implementing clear channels of reporting of potential e-safety issues by both students and parents.</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8799" y="70699"/>
            <a:ext cx="1509992" cy="128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6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102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1026"/>
                                        </p:tgtEl>
                                        <p:attrNameLst>
                                          <p:attrName>ppt_w</p:attrName>
                                        </p:attrNameLst>
                                      </p:cBhvr>
                                      <p:tavLst>
                                        <p:tav tm="0">
                                          <p:val>
                                            <p:strVal val="ppt_w"/>
                                          </p:val>
                                        </p:tav>
                                        <p:tav tm="100000">
                                          <p:val>
                                            <p:fltVal val="0"/>
                                          </p:val>
                                        </p:tav>
                                      </p:tavLst>
                                    </p:anim>
                                    <p:anim calcmode="lin" valueType="num">
                                      <p:cBhvr>
                                        <p:cTn id="29" dur="500"/>
                                        <p:tgtEl>
                                          <p:spTgt spid="1026"/>
                                        </p:tgtEl>
                                        <p:attrNameLst>
                                          <p:attrName>ppt_h</p:attrName>
                                        </p:attrNameLst>
                                      </p:cBhvr>
                                      <p:tavLst>
                                        <p:tav tm="0">
                                          <p:val>
                                            <p:strVal val="ppt_h"/>
                                          </p:val>
                                        </p:tav>
                                        <p:tav tm="100000">
                                          <p:val>
                                            <p:fltVal val="0"/>
                                          </p:val>
                                        </p:tav>
                                      </p:tavLst>
                                    </p:anim>
                                    <p:animEffect transition="out" filter="fade">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E-Safety in the classroom</a:t>
            </a: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508171" y="14931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latin typeface="+mn-lt"/>
                <a:cs typeface="Arial" panose="020B0604020202020204" pitchFamily="34" charset="0"/>
              </a:rPr>
              <a:t>Within the </a:t>
            </a:r>
            <a:r>
              <a:rPr lang="en-GB" sz="1600" b="1" dirty="0">
                <a:latin typeface="+mn-lt"/>
                <a:cs typeface="Arial" panose="020B0604020202020204" pitchFamily="34" charset="0"/>
              </a:rPr>
              <a:t>Digital Literacy </a:t>
            </a:r>
            <a:r>
              <a:rPr lang="en-GB" sz="1600" dirty="0">
                <a:latin typeface="+mn-lt"/>
                <a:cs typeface="Arial" panose="020B0604020202020204" pitchFamily="34" charset="0"/>
              </a:rPr>
              <a:t>strand, pupils will be taught to:</a:t>
            </a:r>
          </a:p>
          <a:p>
            <a:pPr marL="0" indent="0">
              <a:buNone/>
            </a:pPr>
            <a:endParaRPr lang="en-GB" sz="1600" dirty="0">
              <a:latin typeface="+mn-lt"/>
              <a:cs typeface="Arial" panose="020B0604020202020204" pitchFamily="34" charset="0"/>
            </a:endParaRPr>
          </a:p>
          <a:p>
            <a:pPr marL="0" indent="0" algn="ctr">
              <a:buNone/>
            </a:pPr>
            <a:r>
              <a:rPr lang="en-GB" sz="1600" dirty="0">
                <a:latin typeface="+mn-lt"/>
                <a:cs typeface="Arial" panose="020B0604020202020204" pitchFamily="34" charset="0"/>
              </a:rPr>
              <a:t>“use technology </a:t>
            </a:r>
            <a:r>
              <a:rPr lang="en-GB" sz="1600" dirty="0">
                <a:solidFill>
                  <a:srgbClr val="00B0F0"/>
                </a:solidFill>
                <a:latin typeface="+mn-lt"/>
                <a:cs typeface="Arial" panose="020B0604020202020204" pitchFamily="34" charset="0"/>
              </a:rPr>
              <a:t>safely</a:t>
            </a:r>
            <a:r>
              <a:rPr lang="en-GB" sz="1600" dirty="0">
                <a:latin typeface="+mn-lt"/>
                <a:cs typeface="Arial" panose="020B0604020202020204" pitchFamily="34" charset="0"/>
              </a:rPr>
              <a:t> and </a:t>
            </a:r>
            <a:r>
              <a:rPr lang="en-GB" sz="1600" dirty="0">
                <a:solidFill>
                  <a:srgbClr val="00B0F0"/>
                </a:solidFill>
                <a:latin typeface="+mn-lt"/>
                <a:cs typeface="Arial" panose="020B0604020202020204" pitchFamily="34" charset="0"/>
              </a:rPr>
              <a:t>respectfully,</a:t>
            </a:r>
            <a:r>
              <a:rPr lang="en-GB" sz="1600" dirty="0">
                <a:latin typeface="+mn-lt"/>
                <a:cs typeface="Arial" panose="020B0604020202020204" pitchFamily="34" charset="0"/>
              </a:rPr>
              <a:t> </a:t>
            </a:r>
            <a:r>
              <a:rPr lang="en-GB" sz="1600" dirty="0">
                <a:solidFill>
                  <a:srgbClr val="00B0F0"/>
                </a:solidFill>
                <a:latin typeface="+mn-lt"/>
                <a:cs typeface="Arial" panose="020B0604020202020204" pitchFamily="34" charset="0"/>
              </a:rPr>
              <a:t>keeping</a:t>
            </a:r>
            <a:r>
              <a:rPr lang="en-GB" sz="1600" dirty="0">
                <a:latin typeface="+mn-lt"/>
                <a:cs typeface="Arial" panose="020B0604020202020204" pitchFamily="34" charset="0"/>
              </a:rPr>
              <a:t> </a:t>
            </a:r>
            <a:r>
              <a:rPr lang="en-GB" sz="1600" dirty="0">
                <a:solidFill>
                  <a:srgbClr val="00B0F0"/>
                </a:solidFill>
                <a:latin typeface="+mn-lt"/>
                <a:cs typeface="Arial" panose="020B0604020202020204" pitchFamily="34" charset="0"/>
              </a:rPr>
              <a:t>personal information private</a:t>
            </a:r>
            <a:r>
              <a:rPr lang="en-GB" sz="1600" dirty="0">
                <a:latin typeface="+mn-lt"/>
                <a:cs typeface="Arial" panose="020B0604020202020204" pitchFamily="34" charset="0"/>
              </a:rPr>
              <a:t> and identify where to go for help and support when they have concerns about content or contact on the internet or other online technologies”.</a:t>
            </a:r>
          </a:p>
          <a:p>
            <a:pPr marL="0" indent="0">
              <a:buNone/>
            </a:pPr>
            <a:endParaRPr lang="en-GB" sz="1600" dirty="0">
              <a:latin typeface="+mn-lt"/>
              <a:cs typeface="Arial" panose="020B0604020202020204" pitchFamily="34" charset="0"/>
            </a:endParaRPr>
          </a:p>
          <a:p>
            <a:pPr marL="0" indent="0">
              <a:buNone/>
            </a:pPr>
            <a:r>
              <a:rPr lang="en-GB" sz="1600" dirty="0">
                <a:latin typeface="+mn-lt"/>
                <a:cs typeface="Arial" panose="020B0604020202020204" pitchFamily="34" charset="0"/>
              </a:rPr>
              <a:t>At Clee Hill Community Academy, we follow the purple mash scheme of work, which teaches important e-safety messages as separate topics and integrated into computing lessons.</a:t>
            </a:r>
          </a:p>
          <a:p>
            <a:pPr marL="0" indent="0">
              <a:buNone/>
            </a:pPr>
            <a:r>
              <a:rPr lang="en-GB" sz="1600" dirty="0">
                <a:latin typeface="+mn-lt"/>
                <a:cs typeface="Arial" panose="020B0604020202020204" pitchFamily="34" charset="0"/>
                <a:hlinkClick r:id="rId2"/>
              </a:rPr>
              <a:t>http://chcacademy.co.uk/media/14162/computing-long-term-planning.pdf</a:t>
            </a:r>
            <a:r>
              <a:rPr lang="en-GB" sz="1600" dirty="0">
                <a:latin typeface="+mn-lt"/>
                <a:cs typeface="Arial" panose="020B0604020202020204" pitchFamily="34" charset="0"/>
              </a:rPr>
              <a:t> </a:t>
            </a:r>
          </a:p>
          <a:p>
            <a:pPr marL="0" indent="0">
              <a:buNone/>
            </a:pPr>
            <a:endParaRPr lang="en-GB" sz="1600" dirty="0">
              <a:latin typeface="+mn-lt"/>
              <a:cs typeface="Arial" panose="020B0604020202020204" pitchFamily="34" charset="0"/>
            </a:endParaRPr>
          </a:p>
          <a:p>
            <a:pPr marL="0" indent="0">
              <a:buNone/>
            </a:pPr>
            <a:r>
              <a:rPr lang="en-GB" sz="1600" dirty="0">
                <a:latin typeface="+mn-lt"/>
                <a:cs typeface="Arial" panose="020B0604020202020204" pitchFamily="34" charset="0"/>
              </a:rPr>
              <a:t>The school also take part in safety Internet week, every year, when we share our Acceptable Use Policy with the children, run E-safety assemblies and share information for</a:t>
            </a:r>
          </a:p>
          <a:p>
            <a:pPr marL="0" indent="0">
              <a:buNone/>
            </a:pPr>
            <a:r>
              <a:rPr lang="en-GB" sz="1600" dirty="0">
                <a:latin typeface="+mn-lt"/>
                <a:cs typeface="Arial" panose="020B0604020202020204" pitchFamily="34" charset="0"/>
              </a:rPr>
              <a:t>Parents, such as this workshop.</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357" y="4586753"/>
            <a:ext cx="2281843" cy="1426152"/>
          </a:xfrm>
          <a:prstGeom prst="rect">
            <a:avLst/>
          </a:prstGeom>
        </p:spPr>
      </p:pic>
    </p:spTree>
    <p:extLst>
      <p:ext uri="{BB962C8B-B14F-4D97-AF65-F5344CB8AC3E}">
        <p14:creationId xmlns:p14="http://schemas.microsoft.com/office/powerpoint/2010/main" val="225871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endParaRPr lang="en-US" b="1" dirty="0"/>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28879" r="63710" b="21982"/>
          <a:stretch/>
        </p:blipFill>
        <p:spPr bwMode="auto">
          <a:xfrm>
            <a:off x="329776" y="1268760"/>
            <a:ext cx="4259116" cy="468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68889" y="635519"/>
            <a:ext cx="3546420" cy="523220"/>
          </a:xfrm>
          <a:prstGeom prst="rect">
            <a:avLst/>
          </a:prstGeom>
        </p:spPr>
        <p:txBody>
          <a:bodyPr wrap="none">
            <a:spAutoFit/>
          </a:bodyPr>
          <a:lstStyle/>
          <a:p>
            <a:r>
              <a:rPr lang="en-GB" sz="2800" b="1" dirty="0">
                <a:solidFill>
                  <a:srgbClr val="0070C0"/>
                </a:solidFill>
                <a:latin typeface="+mj-lt"/>
              </a:rPr>
              <a:t>Why is it IMPORTANT?</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90" t="28879" r="39900" b="21982"/>
          <a:stretch/>
        </p:blipFill>
        <p:spPr bwMode="auto">
          <a:xfrm>
            <a:off x="4588892" y="1268760"/>
            <a:ext cx="4259117" cy="468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3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16152"/>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0070C0"/>
                </a:solidFill>
              </a:rPr>
              <a:t>Why is it IMPORTANT?</a:t>
            </a:r>
          </a:p>
        </p:txBody>
      </p:sp>
      <p:cxnSp>
        <p:nvCxnSpPr>
          <p:cNvPr id="9" name="Straight Connector 8"/>
          <p:cNvCxnSpPr/>
          <p:nvPr/>
        </p:nvCxnSpPr>
        <p:spPr>
          <a:xfrm>
            <a:off x="434621" y="1124744"/>
            <a:ext cx="825217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31681" r="63301" b="18319"/>
          <a:stretch/>
        </p:blipFill>
        <p:spPr bwMode="auto">
          <a:xfrm>
            <a:off x="290947" y="1268760"/>
            <a:ext cx="4281053" cy="475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29" t="31681" r="40022" b="18319"/>
          <a:stretch/>
        </p:blipFill>
        <p:spPr bwMode="auto">
          <a:xfrm>
            <a:off x="4572000" y="1268760"/>
            <a:ext cx="4197927" cy="475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6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5305"/>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Why do YOU need to know about E-safety?</a:t>
            </a:r>
            <a:endParaRPr lang="en-US" b="1" dirty="0">
              <a:solidFill>
                <a:srgbClr val="C00000"/>
              </a:solidFill>
            </a:endParaRPr>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3184" y="1617181"/>
            <a:ext cx="8435280" cy="369332"/>
          </a:xfrm>
          <a:prstGeom prst="rect">
            <a:avLst/>
          </a:prstGeom>
          <a:noFill/>
        </p:spPr>
        <p:txBody>
          <a:bodyPr wrap="square" rtlCol="0">
            <a:spAutoFit/>
          </a:bodyPr>
          <a:lstStyle/>
          <a:p>
            <a:endParaRPr lang="en-GB" dirty="0"/>
          </a:p>
        </p:txBody>
      </p:sp>
      <p:sp>
        <p:nvSpPr>
          <p:cNvPr id="11" name="Freeform 4"/>
          <p:cNvSpPr>
            <a:spLocks/>
          </p:cNvSpPr>
          <p:nvPr/>
        </p:nvSpPr>
        <p:spPr bwMode="auto">
          <a:xfrm>
            <a:off x="1370013" y="3430588"/>
            <a:ext cx="79375" cy="47625"/>
          </a:xfrm>
          <a:custGeom>
            <a:avLst/>
            <a:gdLst>
              <a:gd name="T0" fmla="*/ 66 w 99"/>
              <a:gd name="T1" fmla="*/ 0 h 60"/>
              <a:gd name="T2" fmla="*/ 28 w 99"/>
              <a:gd name="T3" fmla="*/ 0 h 60"/>
              <a:gd name="T4" fmla="*/ 20 w 99"/>
              <a:gd name="T5" fmla="*/ 1 h 60"/>
              <a:gd name="T6" fmla="*/ 13 w 99"/>
              <a:gd name="T7" fmla="*/ 4 h 60"/>
              <a:gd name="T8" fmla="*/ 6 w 99"/>
              <a:gd name="T9" fmla="*/ 7 h 60"/>
              <a:gd name="T10" fmla="*/ 0 w 99"/>
              <a:gd name="T11" fmla="*/ 13 h 60"/>
              <a:gd name="T12" fmla="*/ 5 w 99"/>
              <a:gd name="T13" fmla="*/ 9 h 60"/>
              <a:gd name="T14" fmla="*/ 9 w 99"/>
              <a:gd name="T15" fmla="*/ 7 h 60"/>
              <a:gd name="T16" fmla="*/ 15 w 99"/>
              <a:gd name="T17" fmla="*/ 6 h 60"/>
              <a:gd name="T18" fmla="*/ 21 w 99"/>
              <a:gd name="T19" fmla="*/ 6 h 60"/>
              <a:gd name="T20" fmla="*/ 59 w 99"/>
              <a:gd name="T21" fmla="*/ 6 h 60"/>
              <a:gd name="T22" fmla="*/ 72 w 99"/>
              <a:gd name="T23" fmla="*/ 8 h 60"/>
              <a:gd name="T24" fmla="*/ 83 w 99"/>
              <a:gd name="T25" fmla="*/ 15 h 60"/>
              <a:gd name="T26" fmla="*/ 90 w 99"/>
              <a:gd name="T27" fmla="*/ 27 h 60"/>
              <a:gd name="T28" fmla="*/ 92 w 99"/>
              <a:gd name="T29" fmla="*/ 39 h 60"/>
              <a:gd name="T30" fmla="*/ 92 w 99"/>
              <a:gd name="T31" fmla="*/ 45 h 60"/>
              <a:gd name="T32" fmla="*/ 91 w 99"/>
              <a:gd name="T33" fmla="*/ 51 h 60"/>
              <a:gd name="T34" fmla="*/ 89 w 99"/>
              <a:gd name="T35" fmla="*/ 55 h 60"/>
              <a:gd name="T36" fmla="*/ 85 w 99"/>
              <a:gd name="T37" fmla="*/ 60 h 60"/>
              <a:gd name="T38" fmla="*/ 91 w 99"/>
              <a:gd name="T39" fmla="*/ 55 h 60"/>
              <a:gd name="T40" fmla="*/ 96 w 99"/>
              <a:gd name="T41" fmla="*/ 49 h 60"/>
              <a:gd name="T42" fmla="*/ 98 w 99"/>
              <a:gd name="T43" fmla="*/ 42 h 60"/>
              <a:gd name="T44" fmla="*/ 99 w 99"/>
              <a:gd name="T45" fmla="*/ 34 h 60"/>
              <a:gd name="T46" fmla="*/ 97 w 99"/>
              <a:gd name="T47" fmla="*/ 21 h 60"/>
              <a:gd name="T48" fmla="*/ 90 w 99"/>
              <a:gd name="T49" fmla="*/ 9 h 60"/>
              <a:gd name="T50" fmla="*/ 78 w 99"/>
              <a:gd name="T51" fmla="*/ 2 h 60"/>
              <a:gd name="T52" fmla="*/ 66 w 99"/>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9"/>
              <a:gd name="T82" fmla="*/ 0 h 60"/>
              <a:gd name="T83" fmla="*/ 99 w 99"/>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9" h="60">
                <a:moveTo>
                  <a:pt x="66" y="0"/>
                </a:moveTo>
                <a:lnTo>
                  <a:pt x="28" y="0"/>
                </a:lnTo>
                <a:lnTo>
                  <a:pt x="20" y="1"/>
                </a:lnTo>
                <a:lnTo>
                  <a:pt x="13" y="4"/>
                </a:lnTo>
                <a:lnTo>
                  <a:pt x="6" y="7"/>
                </a:lnTo>
                <a:lnTo>
                  <a:pt x="0" y="13"/>
                </a:lnTo>
                <a:lnTo>
                  <a:pt x="5" y="9"/>
                </a:lnTo>
                <a:lnTo>
                  <a:pt x="9" y="7"/>
                </a:lnTo>
                <a:lnTo>
                  <a:pt x="15" y="6"/>
                </a:lnTo>
                <a:lnTo>
                  <a:pt x="21" y="6"/>
                </a:lnTo>
                <a:lnTo>
                  <a:pt x="59" y="6"/>
                </a:lnTo>
                <a:lnTo>
                  <a:pt x="72" y="8"/>
                </a:lnTo>
                <a:lnTo>
                  <a:pt x="83" y="15"/>
                </a:lnTo>
                <a:lnTo>
                  <a:pt x="90" y="27"/>
                </a:lnTo>
                <a:lnTo>
                  <a:pt x="92" y="39"/>
                </a:lnTo>
                <a:lnTo>
                  <a:pt x="92" y="45"/>
                </a:lnTo>
                <a:lnTo>
                  <a:pt x="91" y="51"/>
                </a:lnTo>
                <a:lnTo>
                  <a:pt x="89" y="55"/>
                </a:lnTo>
                <a:lnTo>
                  <a:pt x="85" y="60"/>
                </a:lnTo>
                <a:lnTo>
                  <a:pt x="91" y="55"/>
                </a:lnTo>
                <a:lnTo>
                  <a:pt x="96" y="49"/>
                </a:lnTo>
                <a:lnTo>
                  <a:pt x="98" y="42"/>
                </a:lnTo>
                <a:lnTo>
                  <a:pt x="99" y="34"/>
                </a:lnTo>
                <a:lnTo>
                  <a:pt x="97" y="21"/>
                </a:lnTo>
                <a:lnTo>
                  <a:pt x="90" y="9"/>
                </a:lnTo>
                <a:lnTo>
                  <a:pt x="78" y="2"/>
                </a:lnTo>
                <a:lnTo>
                  <a:pt x="66" y="0"/>
                </a:lnTo>
                <a:close/>
              </a:path>
            </a:pathLst>
          </a:custGeom>
          <a:solidFill>
            <a:srgbClr val="000000"/>
          </a:solidFill>
          <a:ln w="9525">
            <a:noFill/>
            <a:round/>
            <a:headEnd/>
            <a:tailEnd/>
          </a:ln>
        </p:spPr>
        <p:txBody>
          <a:bodyPr>
            <a:prstTxWarp prst="textNoShape">
              <a:avLst/>
            </a:prstTxWarp>
          </a:bodyPr>
          <a:lstStyle/>
          <a:p>
            <a:endParaRPr lang="en-US"/>
          </a:p>
        </p:txBody>
      </p:sp>
      <p:sp>
        <p:nvSpPr>
          <p:cNvPr id="12" name="Freeform 14"/>
          <p:cNvSpPr>
            <a:spLocks/>
          </p:cNvSpPr>
          <p:nvPr/>
        </p:nvSpPr>
        <p:spPr bwMode="auto">
          <a:xfrm>
            <a:off x="1797050" y="3965575"/>
            <a:ext cx="41275" cy="14288"/>
          </a:xfrm>
          <a:custGeom>
            <a:avLst/>
            <a:gdLst>
              <a:gd name="T0" fmla="*/ 8 w 52"/>
              <a:gd name="T1" fmla="*/ 0 h 17"/>
              <a:gd name="T2" fmla="*/ 9 w 52"/>
              <a:gd name="T3" fmla="*/ 1 h 17"/>
              <a:gd name="T4" fmla="*/ 13 w 52"/>
              <a:gd name="T5" fmla="*/ 2 h 17"/>
              <a:gd name="T6" fmla="*/ 17 w 52"/>
              <a:gd name="T7" fmla="*/ 4 h 17"/>
              <a:gd name="T8" fmla="*/ 24 w 52"/>
              <a:gd name="T9" fmla="*/ 8 h 17"/>
              <a:gd name="T10" fmla="*/ 31 w 52"/>
              <a:gd name="T11" fmla="*/ 11 h 17"/>
              <a:gd name="T12" fmla="*/ 38 w 52"/>
              <a:gd name="T13" fmla="*/ 13 h 17"/>
              <a:gd name="T14" fmla="*/ 44 w 52"/>
              <a:gd name="T15" fmla="*/ 15 h 17"/>
              <a:gd name="T16" fmla="*/ 50 w 52"/>
              <a:gd name="T17" fmla="*/ 16 h 17"/>
              <a:gd name="T18" fmla="*/ 52 w 52"/>
              <a:gd name="T19" fmla="*/ 16 h 17"/>
              <a:gd name="T20" fmla="*/ 50 w 52"/>
              <a:gd name="T21" fmla="*/ 16 h 17"/>
              <a:gd name="T22" fmla="*/ 44 w 52"/>
              <a:gd name="T23" fmla="*/ 17 h 17"/>
              <a:gd name="T24" fmla="*/ 37 w 52"/>
              <a:gd name="T25" fmla="*/ 17 h 17"/>
              <a:gd name="T26" fmla="*/ 28 w 52"/>
              <a:gd name="T27" fmla="*/ 17 h 17"/>
              <a:gd name="T28" fmla="*/ 18 w 52"/>
              <a:gd name="T29" fmla="*/ 16 h 17"/>
              <a:gd name="T30" fmla="*/ 10 w 52"/>
              <a:gd name="T31" fmla="*/ 15 h 17"/>
              <a:gd name="T32" fmla="*/ 5 w 52"/>
              <a:gd name="T33" fmla="*/ 12 h 17"/>
              <a:gd name="T34" fmla="*/ 0 w 52"/>
              <a:gd name="T35" fmla="*/ 8 h 17"/>
              <a:gd name="T36" fmla="*/ 1 w 52"/>
              <a:gd name="T37" fmla="*/ 4 h 17"/>
              <a:gd name="T38" fmla="*/ 6 w 52"/>
              <a:gd name="T39" fmla="*/ 1 h 17"/>
              <a:gd name="T40" fmla="*/ 8 w 5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7"/>
              <a:gd name="T65" fmla="*/ 52 w 5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7">
                <a:moveTo>
                  <a:pt x="8" y="0"/>
                </a:moveTo>
                <a:lnTo>
                  <a:pt x="9" y="1"/>
                </a:lnTo>
                <a:lnTo>
                  <a:pt x="13" y="2"/>
                </a:lnTo>
                <a:lnTo>
                  <a:pt x="17" y="4"/>
                </a:lnTo>
                <a:lnTo>
                  <a:pt x="24" y="8"/>
                </a:lnTo>
                <a:lnTo>
                  <a:pt x="31" y="11"/>
                </a:lnTo>
                <a:lnTo>
                  <a:pt x="38" y="13"/>
                </a:lnTo>
                <a:lnTo>
                  <a:pt x="44" y="15"/>
                </a:lnTo>
                <a:lnTo>
                  <a:pt x="50" y="16"/>
                </a:lnTo>
                <a:lnTo>
                  <a:pt x="52" y="16"/>
                </a:lnTo>
                <a:lnTo>
                  <a:pt x="50" y="16"/>
                </a:lnTo>
                <a:lnTo>
                  <a:pt x="44" y="17"/>
                </a:lnTo>
                <a:lnTo>
                  <a:pt x="37" y="17"/>
                </a:lnTo>
                <a:lnTo>
                  <a:pt x="28" y="17"/>
                </a:lnTo>
                <a:lnTo>
                  <a:pt x="18" y="16"/>
                </a:lnTo>
                <a:lnTo>
                  <a:pt x="10" y="15"/>
                </a:lnTo>
                <a:lnTo>
                  <a:pt x="5" y="12"/>
                </a:lnTo>
                <a:lnTo>
                  <a:pt x="0" y="8"/>
                </a:lnTo>
                <a:lnTo>
                  <a:pt x="1" y="4"/>
                </a:lnTo>
                <a:lnTo>
                  <a:pt x="6" y="1"/>
                </a:lnTo>
                <a:lnTo>
                  <a:pt x="8" y="0"/>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13" name="Group 15"/>
          <p:cNvGrpSpPr>
            <a:grpSpLocks/>
          </p:cNvGrpSpPr>
          <p:nvPr/>
        </p:nvGrpSpPr>
        <p:grpSpPr bwMode="auto">
          <a:xfrm>
            <a:off x="5651500" y="1844675"/>
            <a:ext cx="2592388" cy="2816225"/>
            <a:chOff x="3788" y="1225"/>
            <a:chExt cx="1633" cy="1774"/>
          </a:xfrm>
        </p:grpSpPr>
        <p:sp>
          <p:nvSpPr>
            <p:cNvPr id="14" name="Rectangle 16"/>
            <p:cNvSpPr>
              <a:spLocks noChangeArrowheads="1"/>
            </p:cNvSpPr>
            <p:nvPr/>
          </p:nvSpPr>
          <p:spPr bwMode="auto">
            <a:xfrm>
              <a:off x="3788" y="1225"/>
              <a:ext cx="1633" cy="783"/>
            </a:xfrm>
            <a:prstGeom prst="rect">
              <a:avLst/>
            </a:prstGeom>
            <a:noFill/>
            <a:ln w="9525">
              <a:noFill/>
              <a:miter lim="800000"/>
              <a:headEnd/>
              <a:tailEnd/>
            </a:ln>
          </p:spPr>
          <p:txBody>
            <a:bodyPr lIns="92075" tIns="46038" rIns="92075" bIns="46038" anchor="b">
              <a:prstTxWarp prst="textNoShape">
                <a:avLst/>
              </a:prstTxWarp>
            </a:bodyPr>
            <a:lstStyle/>
            <a:p>
              <a:pPr algn="ctr" eaLnBrk="0" hangingPunct="0">
                <a:lnSpc>
                  <a:spcPct val="95000"/>
                </a:lnSpc>
                <a:buClr>
                  <a:srgbClr val="F78C3B"/>
                </a:buClr>
                <a:buFont typeface="Wingdings" pitchFamily="-108" charset="2"/>
                <a:buNone/>
                <a:tabLst>
                  <a:tab pos="334963" algn="l"/>
                </a:tabLst>
              </a:pPr>
              <a:r>
                <a:rPr lang="en-GB" sz="2400" b="1" dirty="0">
                  <a:latin typeface="Trebuchet MS" pitchFamily="-108" charset="0"/>
                </a:rPr>
                <a:t>OUT OF SCHOOL</a:t>
              </a:r>
            </a:p>
            <a:p>
              <a:pPr algn="ctr" eaLnBrk="0" hangingPunct="0">
                <a:lnSpc>
                  <a:spcPct val="85000"/>
                </a:lnSpc>
                <a:buClr>
                  <a:srgbClr val="F78C3B"/>
                </a:buClr>
                <a:buFont typeface="Wingdings" pitchFamily="-108" charset="2"/>
                <a:buNone/>
                <a:tabLst>
                  <a:tab pos="334963" algn="l"/>
                </a:tabLst>
              </a:pPr>
              <a:endParaRPr lang="en-GB" sz="2000" b="1" dirty="0">
                <a:latin typeface="Trebuchet MS" pitchFamily="-108" charset="0"/>
              </a:endParaRPr>
            </a:p>
            <a:p>
              <a:pPr algn="ctr" eaLnBrk="0" hangingPunct="0">
                <a:lnSpc>
                  <a:spcPct val="85000"/>
                </a:lnSpc>
                <a:buClr>
                  <a:srgbClr val="F78C3B"/>
                </a:buClr>
                <a:buFont typeface="Wingdings" pitchFamily="-108" charset="2"/>
                <a:buNone/>
                <a:tabLst>
                  <a:tab pos="334963" algn="l"/>
                </a:tabLst>
              </a:pPr>
              <a:r>
                <a:rPr lang="en-GB" sz="2000" dirty="0">
                  <a:latin typeface="Trebuchet MS" pitchFamily="-108" charset="0"/>
                </a:rPr>
                <a:t>Often no supervision, filtering or monitoring</a:t>
              </a:r>
              <a:r>
                <a:rPr lang="en-GB" sz="2000" b="1" dirty="0">
                  <a:latin typeface="Trebuchet MS" pitchFamily="-108" charset="0"/>
                </a:rPr>
                <a:t> </a:t>
              </a:r>
            </a:p>
          </p:txBody>
        </p:sp>
        <p:sp>
          <p:nvSpPr>
            <p:cNvPr id="15" name="Freeform 17"/>
            <p:cNvSpPr>
              <a:spLocks/>
            </p:cNvSpPr>
            <p:nvPr/>
          </p:nvSpPr>
          <p:spPr bwMode="auto">
            <a:xfrm>
              <a:off x="4368" y="2295"/>
              <a:ext cx="277" cy="268"/>
            </a:xfrm>
            <a:custGeom>
              <a:avLst/>
              <a:gdLst>
                <a:gd name="T0" fmla="*/ 91 w 553"/>
                <a:gd name="T1" fmla="*/ 349 h 536"/>
                <a:gd name="T2" fmla="*/ 113 w 553"/>
                <a:gd name="T3" fmla="*/ 350 h 536"/>
                <a:gd name="T4" fmla="*/ 123 w 553"/>
                <a:gd name="T5" fmla="*/ 349 h 536"/>
                <a:gd name="T6" fmla="*/ 117 w 553"/>
                <a:gd name="T7" fmla="*/ 364 h 536"/>
                <a:gd name="T8" fmla="*/ 121 w 553"/>
                <a:gd name="T9" fmla="*/ 378 h 536"/>
                <a:gd name="T10" fmla="*/ 142 w 553"/>
                <a:gd name="T11" fmla="*/ 393 h 536"/>
                <a:gd name="T12" fmla="*/ 182 w 553"/>
                <a:gd name="T13" fmla="*/ 422 h 536"/>
                <a:gd name="T14" fmla="*/ 223 w 553"/>
                <a:gd name="T15" fmla="*/ 452 h 536"/>
                <a:gd name="T16" fmla="*/ 262 w 553"/>
                <a:gd name="T17" fmla="*/ 480 h 536"/>
                <a:gd name="T18" fmla="*/ 301 w 553"/>
                <a:gd name="T19" fmla="*/ 508 h 536"/>
                <a:gd name="T20" fmla="*/ 340 w 553"/>
                <a:gd name="T21" fmla="*/ 536 h 536"/>
                <a:gd name="T22" fmla="*/ 334 w 553"/>
                <a:gd name="T23" fmla="*/ 507 h 536"/>
                <a:gd name="T24" fmla="*/ 339 w 553"/>
                <a:gd name="T25" fmla="*/ 508 h 536"/>
                <a:gd name="T26" fmla="*/ 362 w 553"/>
                <a:gd name="T27" fmla="*/ 520 h 536"/>
                <a:gd name="T28" fmla="*/ 384 w 553"/>
                <a:gd name="T29" fmla="*/ 526 h 536"/>
                <a:gd name="T30" fmla="*/ 411 w 553"/>
                <a:gd name="T31" fmla="*/ 500 h 536"/>
                <a:gd name="T32" fmla="*/ 424 w 553"/>
                <a:gd name="T33" fmla="*/ 476 h 536"/>
                <a:gd name="T34" fmla="*/ 435 w 553"/>
                <a:gd name="T35" fmla="*/ 455 h 536"/>
                <a:gd name="T36" fmla="*/ 431 w 553"/>
                <a:gd name="T37" fmla="*/ 446 h 536"/>
                <a:gd name="T38" fmla="*/ 453 w 553"/>
                <a:gd name="T39" fmla="*/ 408 h 536"/>
                <a:gd name="T40" fmla="*/ 468 w 553"/>
                <a:gd name="T41" fmla="*/ 407 h 536"/>
                <a:gd name="T42" fmla="*/ 489 w 553"/>
                <a:gd name="T43" fmla="*/ 404 h 536"/>
                <a:gd name="T44" fmla="*/ 501 w 553"/>
                <a:gd name="T45" fmla="*/ 393 h 536"/>
                <a:gd name="T46" fmla="*/ 495 w 553"/>
                <a:gd name="T47" fmla="*/ 378 h 536"/>
                <a:gd name="T48" fmla="*/ 482 w 553"/>
                <a:gd name="T49" fmla="*/ 311 h 536"/>
                <a:gd name="T50" fmla="*/ 504 w 553"/>
                <a:gd name="T51" fmla="*/ 291 h 536"/>
                <a:gd name="T52" fmla="*/ 512 w 553"/>
                <a:gd name="T53" fmla="*/ 299 h 536"/>
                <a:gd name="T54" fmla="*/ 545 w 553"/>
                <a:gd name="T55" fmla="*/ 276 h 536"/>
                <a:gd name="T56" fmla="*/ 550 w 553"/>
                <a:gd name="T57" fmla="*/ 175 h 536"/>
                <a:gd name="T58" fmla="*/ 530 w 553"/>
                <a:gd name="T59" fmla="*/ 128 h 536"/>
                <a:gd name="T60" fmla="*/ 485 w 553"/>
                <a:gd name="T61" fmla="*/ 68 h 536"/>
                <a:gd name="T62" fmla="*/ 412 w 553"/>
                <a:gd name="T63" fmla="*/ 18 h 536"/>
                <a:gd name="T64" fmla="*/ 326 w 553"/>
                <a:gd name="T65" fmla="*/ 1 h 536"/>
                <a:gd name="T66" fmla="*/ 271 w 553"/>
                <a:gd name="T67" fmla="*/ 2 h 536"/>
                <a:gd name="T68" fmla="*/ 193 w 553"/>
                <a:gd name="T69" fmla="*/ 39 h 536"/>
                <a:gd name="T70" fmla="*/ 126 w 553"/>
                <a:gd name="T71" fmla="*/ 147 h 536"/>
                <a:gd name="T72" fmla="*/ 97 w 553"/>
                <a:gd name="T73" fmla="*/ 208 h 536"/>
                <a:gd name="T74" fmla="*/ 62 w 553"/>
                <a:gd name="T75" fmla="*/ 215 h 536"/>
                <a:gd name="T76" fmla="*/ 48 w 553"/>
                <a:gd name="T77" fmla="*/ 242 h 536"/>
                <a:gd name="T78" fmla="*/ 42 w 553"/>
                <a:gd name="T79" fmla="*/ 284 h 536"/>
                <a:gd name="T80" fmla="*/ 33 w 553"/>
                <a:gd name="T81" fmla="*/ 294 h 536"/>
                <a:gd name="T82" fmla="*/ 12 w 553"/>
                <a:gd name="T83" fmla="*/ 301 h 536"/>
                <a:gd name="T84" fmla="*/ 11 w 553"/>
                <a:gd name="T85" fmla="*/ 312 h 536"/>
                <a:gd name="T86" fmla="*/ 38 w 553"/>
                <a:gd name="T87" fmla="*/ 327 h 536"/>
                <a:gd name="T88" fmla="*/ 66 w 553"/>
                <a:gd name="T89" fmla="*/ 343 h 536"/>
                <a:gd name="T90" fmla="*/ 75 w 553"/>
                <a:gd name="T91" fmla="*/ 346 h 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536"/>
                <a:gd name="T140" fmla="*/ 553 w 553"/>
                <a:gd name="T141" fmla="*/ 536 h 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536">
                  <a:moveTo>
                    <a:pt x="75" y="344"/>
                  </a:moveTo>
                  <a:lnTo>
                    <a:pt x="83" y="347"/>
                  </a:lnTo>
                  <a:lnTo>
                    <a:pt x="91" y="349"/>
                  </a:lnTo>
                  <a:lnTo>
                    <a:pt x="100" y="349"/>
                  </a:lnTo>
                  <a:lnTo>
                    <a:pt x="108" y="350"/>
                  </a:lnTo>
                  <a:lnTo>
                    <a:pt x="113" y="350"/>
                  </a:lnTo>
                  <a:lnTo>
                    <a:pt x="118" y="349"/>
                  </a:lnTo>
                  <a:lnTo>
                    <a:pt x="121" y="349"/>
                  </a:lnTo>
                  <a:lnTo>
                    <a:pt x="123" y="349"/>
                  </a:lnTo>
                  <a:lnTo>
                    <a:pt x="121" y="351"/>
                  </a:lnTo>
                  <a:lnTo>
                    <a:pt x="120" y="356"/>
                  </a:lnTo>
                  <a:lnTo>
                    <a:pt x="117" y="364"/>
                  </a:lnTo>
                  <a:lnTo>
                    <a:pt x="113" y="373"/>
                  </a:lnTo>
                  <a:lnTo>
                    <a:pt x="118" y="375"/>
                  </a:lnTo>
                  <a:lnTo>
                    <a:pt x="121" y="378"/>
                  </a:lnTo>
                  <a:lnTo>
                    <a:pt x="125" y="380"/>
                  </a:lnTo>
                  <a:lnTo>
                    <a:pt x="128" y="382"/>
                  </a:lnTo>
                  <a:lnTo>
                    <a:pt x="142" y="393"/>
                  </a:lnTo>
                  <a:lnTo>
                    <a:pt x="156" y="402"/>
                  </a:lnTo>
                  <a:lnTo>
                    <a:pt x="170" y="412"/>
                  </a:lnTo>
                  <a:lnTo>
                    <a:pt x="182" y="422"/>
                  </a:lnTo>
                  <a:lnTo>
                    <a:pt x="196" y="432"/>
                  </a:lnTo>
                  <a:lnTo>
                    <a:pt x="209" y="441"/>
                  </a:lnTo>
                  <a:lnTo>
                    <a:pt x="223" y="452"/>
                  </a:lnTo>
                  <a:lnTo>
                    <a:pt x="235" y="461"/>
                  </a:lnTo>
                  <a:lnTo>
                    <a:pt x="248" y="470"/>
                  </a:lnTo>
                  <a:lnTo>
                    <a:pt x="262" y="480"/>
                  </a:lnTo>
                  <a:lnTo>
                    <a:pt x="275" y="490"/>
                  </a:lnTo>
                  <a:lnTo>
                    <a:pt x="288" y="499"/>
                  </a:lnTo>
                  <a:lnTo>
                    <a:pt x="301" y="508"/>
                  </a:lnTo>
                  <a:lnTo>
                    <a:pt x="314" y="517"/>
                  </a:lnTo>
                  <a:lnTo>
                    <a:pt x="328" y="526"/>
                  </a:lnTo>
                  <a:lnTo>
                    <a:pt x="340" y="536"/>
                  </a:lnTo>
                  <a:lnTo>
                    <a:pt x="338" y="524"/>
                  </a:lnTo>
                  <a:lnTo>
                    <a:pt x="336" y="515"/>
                  </a:lnTo>
                  <a:lnTo>
                    <a:pt x="334" y="507"/>
                  </a:lnTo>
                  <a:lnTo>
                    <a:pt x="333" y="505"/>
                  </a:lnTo>
                  <a:lnTo>
                    <a:pt x="334" y="506"/>
                  </a:lnTo>
                  <a:lnTo>
                    <a:pt x="339" y="508"/>
                  </a:lnTo>
                  <a:lnTo>
                    <a:pt x="346" y="511"/>
                  </a:lnTo>
                  <a:lnTo>
                    <a:pt x="354" y="515"/>
                  </a:lnTo>
                  <a:lnTo>
                    <a:pt x="362" y="520"/>
                  </a:lnTo>
                  <a:lnTo>
                    <a:pt x="370" y="523"/>
                  </a:lnTo>
                  <a:lnTo>
                    <a:pt x="378" y="525"/>
                  </a:lnTo>
                  <a:lnTo>
                    <a:pt x="384" y="526"/>
                  </a:lnTo>
                  <a:lnTo>
                    <a:pt x="394" y="522"/>
                  </a:lnTo>
                  <a:lnTo>
                    <a:pt x="404" y="513"/>
                  </a:lnTo>
                  <a:lnTo>
                    <a:pt x="411" y="500"/>
                  </a:lnTo>
                  <a:lnTo>
                    <a:pt x="414" y="488"/>
                  </a:lnTo>
                  <a:lnTo>
                    <a:pt x="417" y="480"/>
                  </a:lnTo>
                  <a:lnTo>
                    <a:pt x="424" y="476"/>
                  </a:lnTo>
                  <a:lnTo>
                    <a:pt x="431" y="471"/>
                  </a:lnTo>
                  <a:lnTo>
                    <a:pt x="435" y="463"/>
                  </a:lnTo>
                  <a:lnTo>
                    <a:pt x="435" y="455"/>
                  </a:lnTo>
                  <a:lnTo>
                    <a:pt x="434" y="449"/>
                  </a:lnTo>
                  <a:lnTo>
                    <a:pt x="431" y="447"/>
                  </a:lnTo>
                  <a:lnTo>
                    <a:pt x="431" y="446"/>
                  </a:lnTo>
                  <a:lnTo>
                    <a:pt x="452" y="441"/>
                  </a:lnTo>
                  <a:lnTo>
                    <a:pt x="452" y="408"/>
                  </a:lnTo>
                  <a:lnTo>
                    <a:pt x="453" y="408"/>
                  </a:lnTo>
                  <a:lnTo>
                    <a:pt x="457" y="408"/>
                  </a:lnTo>
                  <a:lnTo>
                    <a:pt x="462" y="408"/>
                  </a:lnTo>
                  <a:lnTo>
                    <a:pt x="468" y="407"/>
                  </a:lnTo>
                  <a:lnTo>
                    <a:pt x="475" y="407"/>
                  </a:lnTo>
                  <a:lnTo>
                    <a:pt x="483" y="405"/>
                  </a:lnTo>
                  <a:lnTo>
                    <a:pt x="489" y="404"/>
                  </a:lnTo>
                  <a:lnTo>
                    <a:pt x="495" y="403"/>
                  </a:lnTo>
                  <a:lnTo>
                    <a:pt x="500" y="399"/>
                  </a:lnTo>
                  <a:lnTo>
                    <a:pt x="501" y="393"/>
                  </a:lnTo>
                  <a:lnTo>
                    <a:pt x="500" y="388"/>
                  </a:lnTo>
                  <a:lnTo>
                    <a:pt x="499" y="386"/>
                  </a:lnTo>
                  <a:lnTo>
                    <a:pt x="495" y="378"/>
                  </a:lnTo>
                  <a:lnTo>
                    <a:pt x="485" y="357"/>
                  </a:lnTo>
                  <a:lnTo>
                    <a:pt x="478" y="333"/>
                  </a:lnTo>
                  <a:lnTo>
                    <a:pt x="482" y="311"/>
                  </a:lnTo>
                  <a:lnTo>
                    <a:pt x="489" y="303"/>
                  </a:lnTo>
                  <a:lnTo>
                    <a:pt x="497" y="296"/>
                  </a:lnTo>
                  <a:lnTo>
                    <a:pt x="504" y="291"/>
                  </a:lnTo>
                  <a:lnTo>
                    <a:pt x="507" y="289"/>
                  </a:lnTo>
                  <a:lnTo>
                    <a:pt x="508" y="292"/>
                  </a:lnTo>
                  <a:lnTo>
                    <a:pt x="512" y="299"/>
                  </a:lnTo>
                  <a:lnTo>
                    <a:pt x="520" y="304"/>
                  </a:lnTo>
                  <a:lnTo>
                    <a:pt x="533" y="298"/>
                  </a:lnTo>
                  <a:lnTo>
                    <a:pt x="545" y="276"/>
                  </a:lnTo>
                  <a:lnTo>
                    <a:pt x="552" y="242"/>
                  </a:lnTo>
                  <a:lnTo>
                    <a:pt x="553" y="205"/>
                  </a:lnTo>
                  <a:lnTo>
                    <a:pt x="550" y="175"/>
                  </a:lnTo>
                  <a:lnTo>
                    <a:pt x="545" y="162"/>
                  </a:lnTo>
                  <a:lnTo>
                    <a:pt x="538" y="146"/>
                  </a:lnTo>
                  <a:lnTo>
                    <a:pt x="530" y="128"/>
                  </a:lnTo>
                  <a:lnTo>
                    <a:pt x="519" y="108"/>
                  </a:lnTo>
                  <a:lnTo>
                    <a:pt x="504" y="88"/>
                  </a:lnTo>
                  <a:lnTo>
                    <a:pt x="485" y="68"/>
                  </a:lnTo>
                  <a:lnTo>
                    <a:pt x="465" y="49"/>
                  </a:lnTo>
                  <a:lnTo>
                    <a:pt x="439" y="32"/>
                  </a:lnTo>
                  <a:lnTo>
                    <a:pt x="412" y="18"/>
                  </a:lnTo>
                  <a:lnTo>
                    <a:pt x="382" y="9"/>
                  </a:lnTo>
                  <a:lnTo>
                    <a:pt x="353" y="4"/>
                  </a:lnTo>
                  <a:lnTo>
                    <a:pt x="326" y="1"/>
                  </a:lnTo>
                  <a:lnTo>
                    <a:pt x="302" y="0"/>
                  </a:lnTo>
                  <a:lnTo>
                    <a:pt x="284" y="1"/>
                  </a:lnTo>
                  <a:lnTo>
                    <a:pt x="271" y="2"/>
                  </a:lnTo>
                  <a:lnTo>
                    <a:pt x="267" y="2"/>
                  </a:lnTo>
                  <a:lnTo>
                    <a:pt x="226" y="14"/>
                  </a:lnTo>
                  <a:lnTo>
                    <a:pt x="193" y="39"/>
                  </a:lnTo>
                  <a:lnTo>
                    <a:pt x="165" y="72"/>
                  </a:lnTo>
                  <a:lnTo>
                    <a:pt x="143" y="110"/>
                  </a:lnTo>
                  <a:lnTo>
                    <a:pt x="126" y="147"/>
                  </a:lnTo>
                  <a:lnTo>
                    <a:pt x="113" y="180"/>
                  </a:lnTo>
                  <a:lnTo>
                    <a:pt x="103" y="201"/>
                  </a:lnTo>
                  <a:lnTo>
                    <a:pt x="97" y="208"/>
                  </a:lnTo>
                  <a:lnTo>
                    <a:pt x="82" y="206"/>
                  </a:lnTo>
                  <a:lnTo>
                    <a:pt x="71" y="208"/>
                  </a:lnTo>
                  <a:lnTo>
                    <a:pt x="62" y="215"/>
                  </a:lnTo>
                  <a:lnTo>
                    <a:pt x="55" y="224"/>
                  </a:lnTo>
                  <a:lnTo>
                    <a:pt x="51" y="234"/>
                  </a:lnTo>
                  <a:lnTo>
                    <a:pt x="48" y="242"/>
                  </a:lnTo>
                  <a:lnTo>
                    <a:pt x="47" y="249"/>
                  </a:lnTo>
                  <a:lnTo>
                    <a:pt x="47" y="251"/>
                  </a:lnTo>
                  <a:lnTo>
                    <a:pt x="42" y="284"/>
                  </a:lnTo>
                  <a:lnTo>
                    <a:pt x="42" y="286"/>
                  </a:lnTo>
                  <a:lnTo>
                    <a:pt x="40" y="289"/>
                  </a:lnTo>
                  <a:lnTo>
                    <a:pt x="33" y="294"/>
                  </a:lnTo>
                  <a:lnTo>
                    <a:pt x="21" y="298"/>
                  </a:lnTo>
                  <a:lnTo>
                    <a:pt x="17" y="299"/>
                  </a:lnTo>
                  <a:lnTo>
                    <a:pt x="12" y="301"/>
                  </a:lnTo>
                  <a:lnTo>
                    <a:pt x="6" y="304"/>
                  </a:lnTo>
                  <a:lnTo>
                    <a:pt x="0" y="307"/>
                  </a:lnTo>
                  <a:lnTo>
                    <a:pt x="11" y="312"/>
                  </a:lnTo>
                  <a:lnTo>
                    <a:pt x="20" y="317"/>
                  </a:lnTo>
                  <a:lnTo>
                    <a:pt x="29" y="322"/>
                  </a:lnTo>
                  <a:lnTo>
                    <a:pt x="38" y="327"/>
                  </a:lnTo>
                  <a:lnTo>
                    <a:pt x="48" y="333"/>
                  </a:lnTo>
                  <a:lnTo>
                    <a:pt x="57" y="337"/>
                  </a:lnTo>
                  <a:lnTo>
                    <a:pt x="66" y="343"/>
                  </a:lnTo>
                  <a:lnTo>
                    <a:pt x="75" y="349"/>
                  </a:lnTo>
                  <a:lnTo>
                    <a:pt x="75" y="347"/>
                  </a:lnTo>
                  <a:lnTo>
                    <a:pt x="75" y="346"/>
                  </a:lnTo>
                  <a:lnTo>
                    <a:pt x="75" y="344"/>
                  </a:lnTo>
                  <a:close/>
                </a:path>
              </a:pathLst>
            </a:custGeom>
            <a:solidFill>
              <a:srgbClr val="000000"/>
            </a:solidFill>
            <a:ln w="9525">
              <a:noFill/>
              <a:round/>
              <a:headEnd/>
              <a:tailEnd/>
            </a:ln>
          </p:spPr>
          <p:txBody>
            <a:bodyPr>
              <a:prstTxWarp prst="textNoShape">
                <a:avLst/>
              </a:prstTxWarp>
            </a:bodyPr>
            <a:lstStyle/>
            <a:p>
              <a:endParaRPr lang="en-US"/>
            </a:p>
          </p:txBody>
        </p:sp>
        <p:sp>
          <p:nvSpPr>
            <p:cNvPr id="16" name="Freeform 18"/>
            <p:cNvSpPr>
              <a:spLocks/>
            </p:cNvSpPr>
            <p:nvPr/>
          </p:nvSpPr>
          <p:spPr bwMode="auto">
            <a:xfrm>
              <a:off x="3949" y="1979"/>
              <a:ext cx="860" cy="1020"/>
            </a:xfrm>
            <a:custGeom>
              <a:avLst/>
              <a:gdLst>
                <a:gd name="T0" fmla="*/ 1452 w 1721"/>
                <a:gd name="T1" fmla="*/ 1816 h 2040"/>
                <a:gd name="T2" fmla="*/ 1379 w 1721"/>
                <a:gd name="T3" fmla="*/ 1773 h 2040"/>
                <a:gd name="T4" fmla="*/ 1337 w 1721"/>
                <a:gd name="T5" fmla="*/ 1743 h 2040"/>
                <a:gd name="T6" fmla="*/ 1394 w 1721"/>
                <a:gd name="T7" fmla="*/ 1730 h 2040"/>
                <a:gd name="T8" fmla="*/ 1440 w 1721"/>
                <a:gd name="T9" fmla="*/ 1701 h 2040"/>
                <a:gd name="T10" fmla="*/ 1494 w 1721"/>
                <a:gd name="T11" fmla="*/ 1744 h 2040"/>
                <a:gd name="T12" fmla="*/ 1545 w 1721"/>
                <a:gd name="T13" fmla="*/ 1751 h 2040"/>
                <a:gd name="T14" fmla="*/ 1557 w 1721"/>
                <a:gd name="T15" fmla="*/ 1695 h 2040"/>
                <a:gd name="T16" fmla="*/ 1516 w 1721"/>
                <a:gd name="T17" fmla="*/ 1638 h 2040"/>
                <a:gd name="T18" fmla="*/ 1436 w 1721"/>
                <a:gd name="T19" fmla="*/ 1604 h 2040"/>
                <a:gd name="T20" fmla="*/ 1283 w 1721"/>
                <a:gd name="T21" fmla="*/ 1641 h 2040"/>
                <a:gd name="T22" fmla="*/ 1202 w 1721"/>
                <a:gd name="T23" fmla="*/ 1630 h 2040"/>
                <a:gd name="T24" fmla="*/ 1194 w 1721"/>
                <a:gd name="T25" fmla="*/ 1483 h 2040"/>
                <a:gd name="T26" fmla="*/ 1182 w 1721"/>
                <a:gd name="T27" fmla="*/ 1185 h 2040"/>
                <a:gd name="T28" fmla="*/ 1100 w 1721"/>
                <a:gd name="T29" fmla="*/ 1113 h 2040"/>
                <a:gd name="T30" fmla="*/ 994 w 1721"/>
                <a:gd name="T31" fmla="*/ 1035 h 2040"/>
                <a:gd name="T32" fmla="*/ 946 w 1721"/>
                <a:gd name="T33" fmla="*/ 1017 h 2040"/>
                <a:gd name="T34" fmla="*/ 905 w 1721"/>
                <a:gd name="T35" fmla="*/ 1044 h 2040"/>
                <a:gd name="T36" fmla="*/ 895 w 1721"/>
                <a:gd name="T37" fmla="*/ 970 h 2040"/>
                <a:gd name="T38" fmla="*/ 820 w 1721"/>
                <a:gd name="T39" fmla="*/ 954 h 2040"/>
                <a:gd name="T40" fmla="*/ 737 w 1721"/>
                <a:gd name="T41" fmla="*/ 1033 h 2040"/>
                <a:gd name="T42" fmla="*/ 759 w 1721"/>
                <a:gd name="T43" fmla="*/ 1144 h 2040"/>
                <a:gd name="T44" fmla="*/ 790 w 1721"/>
                <a:gd name="T45" fmla="*/ 1141 h 2040"/>
                <a:gd name="T46" fmla="*/ 731 w 1721"/>
                <a:gd name="T47" fmla="*/ 1193 h 2040"/>
                <a:gd name="T48" fmla="*/ 624 w 1721"/>
                <a:gd name="T49" fmla="*/ 1382 h 2040"/>
                <a:gd name="T50" fmla="*/ 563 w 1721"/>
                <a:gd name="T51" fmla="*/ 1626 h 2040"/>
                <a:gd name="T52" fmla="*/ 529 w 1721"/>
                <a:gd name="T53" fmla="*/ 1484 h 2040"/>
                <a:gd name="T54" fmla="*/ 515 w 1721"/>
                <a:gd name="T55" fmla="*/ 1265 h 2040"/>
                <a:gd name="T56" fmla="*/ 545 w 1721"/>
                <a:gd name="T57" fmla="*/ 1055 h 2040"/>
                <a:gd name="T58" fmla="*/ 594 w 1721"/>
                <a:gd name="T59" fmla="*/ 917 h 2040"/>
                <a:gd name="T60" fmla="*/ 632 w 1721"/>
                <a:gd name="T61" fmla="*/ 692 h 2040"/>
                <a:gd name="T62" fmla="*/ 642 w 1721"/>
                <a:gd name="T63" fmla="*/ 553 h 2040"/>
                <a:gd name="T64" fmla="*/ 697 w 1721"/>
                <a:gd name="T65" fmla="*/ 550 h 2040"/>
                <a:gd name="T66" fmla="*/ 794 w 1721"/>
                <a:gd name="T67" fmla="*/ 519 h 2040"/>
                <a:gd name="T68" fmla="*/ 817 w 1721"/>
                <a:gd name="T69" fmla="*/ 460 h 2040"/>
                <a:gd name="T70" fmla="*/ 855 w 1721"/>
                <a:gd name="T71" fmla="*/ 402 h 2040"/>
                <a:gd name="T72" fmla="*/ 833 w 1721"/>
                <a:gd name="T73" fmla="*/ 325 h 2040"/>
                <a:gd name="T74" fmla="*/ 840 w 1721"/>
                <a:gd name="T75" fmla="*/ 259 h 2040"/>
                <a:gd name="T76" fmla="*/ 826 w 1721"/>
                <a:gd name="T77" fmla="*/ 144 h 2040"/>
                <a:gd name="T78" fmla="*/ 862 w 1721"/>
                <a:gd name="T79" fmla="*/ 112 h 2040"/>
                <a:gd name="T80" fmla="*/ 790 w 1721"/>
                <a:gd name="T81" fmla="*/ 35 h 2040"/>
                <a:gd name="T82" fmla="*/ 670 w 1721"/>
                <a:gd name="T83" fmla="*/ 8 h 2040"/>
                <a:gd name="T84" fmla="*/ 567 w 1721"/>
                <a:gd name="T85" fmla="*/ 1 h 2040"/>
                <a:gd name="T86" fmla="*/ 448 w 1721"/>
                <a:gd name="T87" fmla="*/ 68 h 2040"/>
                <a:gd name="T88" fmla="*/ 365 w 1721"/>
                <a:gd name="T89" fmla="*/ 288 h 2040"/>
                <a:gd name="T90" fmla="*/ 389 w 1721"/>
                <a:gd name="T91" fmla="*/ 372 h 2040"/>
                <a:gd name="T92" fmla="*/ 331 w 1721"/>
                <a:gd name="T93" fmla="*/ 386 h 2040"/>
                <a:gd name="T94" fmla="*/ 256 w 1721"/>
                <a:gd name="T95" fmla="*/ 435 h 2040"/>
                <a:gd name="T96" fmla="*/ 134 w 1721"/>
                <a:gd name="T97" fmla="*/ 509 h 2040"/>
                <a:gd name="T98" fmla="*/ 17 w 1721"/>
                <a:gd name="T99" fmla="*/ 592 h 2040"/>
                <a:gd name="T100" fmla="*/ 88 w 1721"/>
                <a:gd name="T101" fmla="*/ 1738 h 2040"/>
                <a:gd name="T102" fmla="*/ 256 w 1721"/>
                <a:gd name="T103" fmla="*/ 1788 h 2040"/>
                <a:gd name="T104" fmla="*/ 326 w 1721"/>
                <a:gd name="T105" fmla="*/ 1807 h 2040"/>
                <a:gd name="T106" fmla="*/ 283 w 1721"/>
                <a:gd name="T107" fmla="*/ 1663 h 2040"/>
                <a:gd name="T108" fmla="*/ 334 w 1721"/>
                <a:gd name="T109" fmla="*/ 1556 h 2040"/>
                <a:gd name="T110" fmla="*/ 394 w 1721"/>
                <a:gd name="T111" fmla="*/ 1694 h 2040"/>
                <a:gd name="T112" fmla="*/ 445 w 1721"/>
                <a:gd name="T113" fmla="*/ 1718 h 2040"/>
                <a:gd name="T114" fmla="*/ 423 w 1721"/>
                <a:gd name="T115" fmla="*/ 1782 h 2040"/>
                <a:gd name="T116" fmla="*/ 484 w 1721"/>
                <a:gd name="T117" fmla="*/ 1909 h 2040"/>
                <a:gd name="T118" fmla="*/ 607 w 1721"/>
                <a:gd name="T119" fmla="*/ 1994 h 2040"/>
                <a:gd name="T120" fmla="*/ 1574 w 1721"/>
                <a:gd name="T121" fmla="*/ 2035 h 2040"/>
                <a:gd name="T122" fmla="*/ 1638 w 1721"/>
                <a:gd name="T123" fmla="*/ 1939 h 20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1"/>
                <a:gd name="T187" fmla="*/ 0 h 2040"/>
                <a:gd name="T188" fmla="*/ 1721 w 1721"/>
                <a:gd name="T189" fmla="*/ 2040 h 20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1" h="2040">
                  <a:moveTo>
                    <a:pt x="1683" y="1807"/>
                  </a:moveTo>
                  <a:lnTo>
                    <a:pt x="1661" y="1785"/>
                  </a:lnTo>
                  <a:lnTo>
                    <a:pt x="1589" y="1815"/>
                  </a:lnTo>
                  <a:lnTo>
                    <a:pt x="1564" y="1795"/>
                  </a:lnTo>
                  <a:lnTo>
                    <a:pt x="1466" y="1828"/>
                  </a:lnTo>
                  <a:lnTo>
                    <a:pt x="1464" y="1827"/>
                  </a:lnTo>
                  <a:lnTo>
                    <a:pt x="1459" y="1822"/>
                  </a:lnTo>
                  <a:lnTo>
                    <a:pt x="1452" y="1816"/>
                  </a:lnTo>
                  <a:lnTo>
                    <a:pt x="1443" y="1809"/>
                  </a:lnTo>
                  <a:lnTo>
                    <a:pt x="1434" y="1801"/>
                  </a:lnTo>
                  <a:lnTo>
                    <a:pt x="1425" y="1795"/>
                  </a:lnTo>
                  <a:lnTo>
                    <a:pt x="1416" y="1788"/>
                  </a:lnTo>
                  <a:lnTo>
                    <a:pt x="1409" y="1782"/>
                  </a:lnTo>
                  <a:lnTo>
                    <a:pt x="1401" y="1777"/>
                  </a:lnTo>
                  <a:lnTo>
                    <a:pt x="1390" y="1775"/>
                  </a:lnTo>
                  <a:lnTo>
                    <a:pt x="1379" y="1773"/>
                  </a:lnTo>
                  <a:lnTo>
                    <a:pt x="1366" y="1770"/>
                  </a:lnTo>
                  <a:lnTo>
                    <a:pt x="1356" y="1770"/>
                  </a:lnTo>
                  <a:lnTo>
                    <a:pt x="1346" y="1769"/>
                  </a:lnTo>
                  <a:lnTo>
                    <a:pt x="1339" y="1769"/>
                  </a:lnTo>
                  <a:lnTo>
                    <a:pt x="1337" y="1769"/>
                  </a:lnTo>
                  <a:lnTo>
                    <a:pt x="1333" y="1744"/>
                  </a:lnTo>
                  <a:lnTo>
                    <a:pt x="1334" y="1744"/>
                  </a:lnTo>
                  <a:lnTo>
                    <a:pt x="1337" y="1743"/>
                  </a:lnTo>
                  <a:lnTo>
                    <a:pt x="1342" y="1740"/>
                  </a:lnTo>
                  <a:lnTo>
                    <a:pt x="1348" y="1739"/>
                  </a:lnTo>
                  <a:lnTo>
                    <a:pt x="1354" y="1738"/>
                  </a:lnTo>
                  <a:lnTo>
                    <a:pt x="1363" y="1736"/>
                  </a:lnTo>
                  <a:lnTo>
                    <a:pt x="1371" y="1735"/>
                  </a:lnTo>
                  <a:lnTo>
                    <a:pt x="1379" y="1735"/>
                  </a:lnTo>
                  <a:lnTo>
                    <a:pt x="1387" y="1733"/>
                  </a:lnTo>
                  <a:lnTo>
                    <a:pt x="1394" y="1730"/>
                  </a:lnTo>
                  <a:lnTo>
                    <a:pt x="1401" y="1725"/>
                  </a:lnTo>
                  <a:lnTo>
                    <a:pt x="1407" y="1720"/>
                  </a:lnTo>
                  <a:lnTo>
                    <a:pt x="1412" y="1715"/>
                  </a:lnTo>
                  <a:lnTo>
                    <a:pt x="1417" y="1710"/>
                  </a:lnTo>
                  <a:lnTo>
                    <a:pt x="1421" y="1707"/>
                  </a:lnTo>
                  <a:lnTo>
                    <a:pt x="1425" y="1706"/>
                  </a:lnTo>
                  <a:lnTo>
                    <a:pt x="1432" y="1705"/>
                  </a:lnTo>
                  <a:lnTo>
                    <a:pt x="1440" y="1701"/>
                  </a:lnTo>
                  <a:lnTo>
                    <a:pt x="1449" y="1697"/>
                  </a:lnTo>
                  <a:lnTo>
                    <a:pt x="1458" y="1693"/>
                  </a:lnTo>
                  <a:lnTo>
                    <a:pt x="1467" y="1693"/>
                  </a:lnTo>
                  <a:lnTo>
                    <a:pt x="1475" y="1697"/>
                  </a:lnTo>
                  <a:lnTo>
                    <a:pt x="1481" y="1705"/>
                  </a:lnTo>
                  <a:lnTo>
                    <a:pt x="1483" y="1714"/>
                  </a:lnTo>
                  <a:lnTo>
                    <a:pt x="1487" y="1727"/>
                  </a:lnTo>
                  <a:lnTo>
                    <a:pt x="1494" y="1744"/>
                  </a:lnTo>
                  <a:lnTo>
                    <a:pt x="1503" y="1756"/>
                  </a:lnTo>
                  <a:lnTo>
                    <a:pt x="1513" y="1760"/>
                  </a:lnTo>
                  <a:lnTo>
                    <a:pt x="1521" y="1756"/>
                  </a:lnTo>
                  <a:lnTo>
                    <a:pt x="1526" y="1752"/>
                  </a:lnTo>
                  <a:lnTo>
                    <a:pt x="1528" y="1748"/>
                  </a:lnTo>
                  <a:lnTo>
                    <a:pt x="1530" y="1747"/>
                  </a:lnTo>
                  <a:lnTo>
                    <a:pt x="1534" y="1748"/>
                  </a:lnTo>
                  <a:lnTo>
                    <a:pt x="1545" y="1751"/>
                  </a:lnTo>
                  <a:lnTo>
                    <a:pt x="1555" y="1750"/>
                  </a:lnTo>
                  <a:lnTo>
                    <a:pt x="1559" y="1744"/>
                  </a:lnTo>
                  <a:lnTo>
                    <a:pt x="1557" y="1732"/>
                  </a:lnTo>
                  <a:lnTo>
                    <a:pt x="1554" y="1717"/>
                  </a:lnTo>
                  <a:lnTo>
                    <a:pt x="1549" y="1706"/>
                  </a:lnTo>
                  <a:lnTo>
                    <a:pt x="1547" y="1701"/>
                  </a:lnTo>
                  <a:lnTo>
                    <a:pt x="1550" y="1700"/>
                  </a:lnTo>
                  <a:lnTo>
                    <a:pt x="1557" y="1695"/>
                  </a:lnTo>
                  <a:lnTo>
                    <a:pt x="1562" y="1688"/>
                  </a:lnTo>
                  <a:lnTo>
                    <a:pt x="1559" y="1680"/>
                  </a:lnTo>
                  <a:lnTo>
                    <a:pt x="1555" y="1675"/>
                  </a:lnTo>
                  <a:lnTo>
                    <a:pt x="1549" y="1668"/>
                  </a:lnTo>
                  <a:lnTo>
                    <a:pt x="1541" y="1661"/>
                  </a:lnTo>
                  <a:lnTo>
                    <a:pt x="1533" y="1653"/>
                  </a:lnTo>
                  <a:lnTo>
                    <a:pt x="1524" y="1645"/>
                  </a:lnTo>
                  <a:lnTo>
                    <a:pt x="1516" y="1638"/>
                  </a:lnTo>
                  <a:lnTo>
                    <a:pt x="1508" y="1631"/>
                  </a:lnTo>
                  <a:lnTo>
                    <a:pt x="1501" y="1625"/>
                  </a:lnTo>
                  <a:lnTo>
                    <a:pt x="1493" y="1620"/>
                  </a:lnTo>
                  <a:lnTo>
                    <a:pt x="1483" y="1616"/>
                  </a:lnTo>
                  <a:lnTo>
                    <a:pt x="1472" y="1612"/>
                  </a:lnTo>
                  <a:lnTo>
                    <a:pt x="1460" y="1609"/>
                  </a:lnTo>
                  <a:lnTo>
                    <a:pt x="1448" y="1607"/>
                  </a:lnTo>
                  <a:lnTo>
                    <a:pt x="1436" y="1604"/>
                  </a:lnTo>
                  <a:lnTo>
                    <a:pt x="1426" y="1603"/>
                  </a:lnTo>
                  <a:lnTo>
                    <a:pt x="1417" y="1603"/>
                  </a:lnTo>
                  <a:lnTo>
                    <a:pt x="1404" y="1605"/>
                  </a:lnTo>
                  <a:lnTo>
                    <a:pt x="1386" y="1610"/>
                  </a:lnTo>
                  <a:lnTo>
                    <a:pt x="1361" y="1617"/>
                  </a:lnTo>
                  <a:lnTo>
                    <a:pt x="1335" y="1625"/>
                  </a:lnTo>
                  <a:lnTo>
                    <a:pt x="1307" y="1633"/>
                  </a:lnTo>
                  <a:lnTo>
                    <a:pt x="1283" y="1641"/>
                  </a:lnTo>
                  <a:lnTo>
                    <a:pt x="1265" y="1647"/>
                  </a:lnTo>
                  <a:lnTo>
                    <a:pt x="1252" y="1650"/>
                  </a:lnTo>
                  <a:lnTo>
                    <a:pt x="1244" y="1650"/>
                  </a:lnTo>
                  <a:lnTo>
                    <a:pt x="1235" y="1649"/>
                  </a:lnTo>
                  <a:lnTo>
                    <a:pt x="1224" y="1646"/>
                  </a:lnTo>
                  <a:lnTo>
                    <a:pt x="1216" y="1641"/>
                  </a:lnTo>
                  <a:lnTo>
                    <a:pt x="1208" y="1635"/>
                  </a:lnTo>
                  <a:lnTo>
                    <a:pt x="1202" y="1630"/>
                  </a:lnTo>
                  <a:lnTo>
                    <a:pt x="1200" y="1623"/>
                  </a:lnTo>
                  <a:lnTo>
                    <a:pt x="1201" y="1617"/>
                  </a:lnTo>
                  <a:lnTo>
                    <a:pt x="1206" y="1600"/>
                  </a:lnTo>
                  <a:lnTo>
                    <a:pt x="1206" y="1577"/>
                  </a:lnTo>
                  <a:lnTo>
                    <a:pt x="1205" y="1554"/>
                  </a:lnTo>
                  <a:lnTo>
                    <a:pt x="1201" y="1536"/>
                  </a:lnTo>
                  <a:lnTo>
                    <a:pt x="1198" y="1516"/>
                  </a:lnTo>
                  <a:lnTo>
                    <a:pt x="1194" y="1483"/>
                  </a:lnTo>
                  <a:lnTo>
                    <a:pt x="1193" y="1444"/>
                  </a:lnTo>
                  <a:lnTo>
                    <a:pt x="1197" y="1405"/>
                  </a:lnTo>
                  <a:lnTo>
                    <a:pt x="1199" y="1353"/>
                  </a:lnTo>
                  <a:lnTo>
                    <a:pt x="1196" y="1287"/>
                  </a:lnTo>
                  <a:lnTo>
                    <a:pt x="1190" y="1229"/>
                  </a:lnTo>
                  <a:lnTo>
                    <a:pt x="1184" y="1197"/>
                  </a:lnTo>
                  <a:lnTo>
                    <a:pt x="1183" y="1192"/>
                  </a:lnTo>
                  <a:lnTo>
                    <a:pt x="1182" y="1185"/>
                  </a:lnTo>
                  <a:lnTo>
                    <a:pt x="1179" y="1177"/>
                  </a:lnTo>
                  <a:lnTo>
                    <a:pt x="1178" y="1169"/>
                  </a:lnTo>
                  <a:lnTo>
                    <a:pt x="1166" y="1159"/>
                  </a:lnTo>
                  <a:lnTo>
                    <a:pt x="1152" y="1150"/>
                  </a:lnTo>
                  <a:lnTo>
                    <a:pt x="1139" y="1141"/>
                  </a:lnTo>
                  <a:lnTo>
                    <a:pt x="1126" y="1132"/>
                  </a:lnTo>
                  <a:lnTo>
                    <a:pt x="1113" y="1123"/>
                  </a:lnTo>
                  <a:lnTo>
                    <a:pt x="1100" y="1113"/>
                  </a:lnTo>
                  <a:lnTo>
                    <a:pt x="1086" y="1103"/>
                  </a:lnTo>
                  <a:lnTo>
                    <a:pt x="1073" y="1094"/>
                  </a:lnTo>
                  <a:lnTo>
                    <a:pt x="1061" y="1085"/>
                  </a:lnTo>
                  <a:lnTo>
                    <a:pt x="1047" y="1074"/>
                  </a:lnTo>
                  <a:lnTo>
                    <a:pt x="1034" y="1065"/>
                  </a:lnTo>
                  <a:lnTo>
                    <a:pt x="1020" y="1055"/>
                  </a:lnTo>
                  <a:lnTo>
                    <a:pt x="1008" y="1045"/>
                  </a:lnTo>
                  <a:lnTo>
                    <a:pt x="994" y="1035"/>
                  </a:lnTo>
                  <a:lnTo>
                    <a:pt x="980" y="1026"/>
                  </a:lnTo>
                  <a:lnTo>
                    <a:pt x="966" y="1015"/>
                  </a:lnTo>
                  <a:lnTo>
                    <a:pt x="963" y="1013"/>
                  </a:lnTo>
                  <a:lnTo>
                    <a:pt x="959" y="1011"/>
                  </a:lnTo>
                  <a:lnTo>
                    <a:pt x="956" y="1008"/>
                  </a:lnTo>
                  <a:lnTo>
                    <a:pt x="951" y="1006"/>
                  </a:lnTo>
                  <a:lnTo>
                    <a:pt x="949" y="1011"/>
                  </a:lnTo>
                  <a:lnTo>
                    <a:pt x="946" y="1017"/>
                  </a:lnTo>
                  <a:lnTo>
                    <a:pt x="942" y="1020"/>
                  </a:lnTo>
                  <a:lnTo>
                    <a:pt x="939" y="1023"/>
                  </a:lnTo>
                  <a:lnTo>
                    <a:pt x="933" y="1028"/>
                  </a:lnTo>
                  <a:lnTo>
                    <a:pt x="927" y="1033"/>
                  </a:lnTo>
                  <a:lnTo>
                    <a:pt x="920" y="1037"/>
                  </a:lnTo>
                  <a:lnTo>
                    <a:pt x="914" y="1042"/>
                  </a:lnTo>
                  <a:lnTo>
                    <a:pt x="909" y="1044"/>
                  </a:lnTo>
                  <a:lnTo>
                    <a:pt x="905" y="1044"/>
                  </a:lnTo>
                  <a:lnTo>
                    <a:pt x="904" y="1042"/>
                  </a:lnTo>
                  <a:lnTo>
                    <a:pt x="905" y="1036"/>
                  </a:lnTo>
                  <a:lnTo>
                    <a:pt x="910" y="1022"/>
                  </a:lnTo>
                  <a:lnTo>
                    <a:pt x="912" y="1007"/>
                  </a:lnTo>
                  <a:lnTo>
                    <a:pt x="913" y="992"/>
                  </a:lnTo>
                  <a:lnTo>
                    <a:pt x="913" y="982"/>
                  </a:lnTo>
                  <a:lnTo>
                    <a:pt x="904" y="976"/>
                  </a:lnTo>
                  <a:lnTo>
                    <a:pt x="895" y="970"/>
                  </a:lnTo>
                  <a:lnTo>
                    <a:pt x="886" y="966"/>
                  </a:lnTo>
                  <a:lnTo>
                    <a:pt x="876" y="960"/>
                  </a:lnTo>
                  <a:lnTo>
                    <a:pt x="867" y="955"/>
                  </a:lnTo>
                  <a:lnTo>
                    <a:pt x="858" y="950"/>
                  </a:lnTo>
                  <a:lnTo>
                    <a:pt x="849" y="945"/>
                  </a:lnTo>
                  <a:lnTo>
                    <a:pt x="838" y="940"/>
                  </a:lnTo>
                  <a:lnTo>
                    <a:pt x="830" y="946"/>
                  </a:lnTo>
                  <a:lnTo>
                    <a:pt x="820" y="954"/>
                  </a:lnTo>
                  <a:lnTo>
                    <a:pt x="811" y="962"/>
                  </a:lnTo>
                  <a:lnTo>
                    <a:pt x="800" y="970"/>
                  </a:lnTo>
                  <a:lnTo>
                    <a:pt x="789" y="979"/>
                  </a:lnTo>
                  <a:lnTo>
                    <a:pt x="779" y="988"/>
                  </a:lnTo>
                  <a:lnTo>
                    <a:pt x="767" y="996"/>
                  </a:lnTo>
                  <a:lnTo>
                    <a:pt x="757" y="1003"/>
                  </a:lnTo>
                  <a:lnTo>
                    <a:pt x="745" y="1015"/>
                  </a:lnTo>
                  <a:lnTo>
                    <a:pt x="737" y="1033"/>
                  </a:lnTo>
                  <a:lnTo>
                    <a:pt x="734" y="1052"/>
                  </a:lnTo>
                  <a:lnTo>
                    <a:pt x="734" y="1073"/>
                  </a:lnTo>
                  <a:lnTo>
                    <a:pt x="736" y="1095"/>
                  </a:lnTo>
                  <a:lnTo>
                    <a:pt x="739" y="1113"/>
                  </a:lnTo>
                  <a:lnTo>
                    <a:pt x="744" y="1128"/>
                  </a:lnTo>
                  <a:lnTo>
                    <a:pt x="749" y="1138"/>
                  </a:lnTo>
                  <a:lnTo>
                    <a:pt x="753" y="1142"/>
                  </a:lnTo>
                  <a:lnTo>
                    <a:pt x="759" y="1144"/>
                  </a:lnTo>
                  <a:lnTo>
                    <a:pt x="765" y="1144"/>
                  </a:lnTo>
                  <a:lnTo>
                    <a:pt x="772" y="1144"/>
                  </a:lnTo>
                  <a:lnTo>
                    <a:pt x="779" y="1143"/>
                  </a:lnTo>
                  <a:lnTo>
                    <a:pt x="784" y="1142"/>
                  </a:lnTo>
                  <a:lnTo>
                    <a:pt x="789" y="1141"/>
                  </a:lnTo>
                  <a:lnTo>
                    <a:pt x="791" y="1140"/>
                  </a:lnTo>
                  <a:lnTo>
                    <a:pt x="791" y="1141"/>
                  </a:lnTo>
                  <a:lnTo>
                    <a:pt x="790" y="1141"/>
                  </a:lnTo>
                  <a:lnTo>
                    <a:pt x="788" y="1141"/>
                  </a:lnTo>
                  <a:lnTo>
                    <a:pt x="787" y="1142"/>
                  </a:lnTo>
                  <a:lnTo>
                    <a:pt x="779" y="1146"/>
                  </a:lnTo>
                  <a:lnTo>
                    <a:pt x="771" y="1153"/>
                  </a:lnTo>
                  <a:lnTo>
                    <a:pt x="762" y="1159"/>
                  </a:lnTo>
                  <a:lnTo>
                    <a:pt x="753" y="1170"/>
                  </a:lnTo>
                  <a:lnTo>
                    <a:pt x="743" y="1180"/>
                  </a:lnTo>
                  <a:lnTo>
                    <a:pt x="731" y="1193"/>
                  </a:lnTo>
                  <a:lnTo>
                    <a:pt x="720" y="1208"/>
                  </a:lnTo>
                  <a:lnTo>
                    <a:pt x="706" y="1223"/>
                  </a:lnTo>
                  <a:lnTo>
                    <a:pt x="692" y="1241"/>
                  </a:lnTo>
                  <a:lnTo>
                    <a:pt x="677" y="1265"/>
                  </a:lnTo>
                  <a:lnTo>
                    <a:pt x="663" y="1292"/>
                  </a:lnTo>
                  <a:lnTo>
                    <a:pt x="650" y="1321"/>
                  </a:lnTo>
                  <a:lnTo>
                    <a:pt x="636" y="1352"/>
                  </a:lnTo>
                  <a:lnTo>
                    <a:pt x="624" y="1382"/>
                  </a:lnTo>
                  <a:lnTo>
                    <a:pt x="614" y="1412"/>
                  </a:lnTo>
                  <a:lnTo>
                    <a:pt x="605" y="1438"/>
                  </a:lnTo>
                  <a:lnTo>
                    <a:pt x="591" y="1497"/>
                  </a:lnTo>
                  <a:lnTo>
                    <a:pt x="582" y="1559"/>
                  </a:lnTo>
                  <a:lnTo>
                    <a:pt x="577" y="1609"/>
                  </a:lnTo>
                  <a:lnTo>
                    <a:pt x="575" y="1630"/>
                  </a:lnTo>
                  <a:lnTo>
                    <a:pt x="571" y="1629"/>
                  </a:lnTo>
                  <a:lnTo>
                    <a:pt x="563" y="1626"/>
                  </a:lnTo>
                  <a:lnTo>
                    <a:pt x="552" y="1623"/>
                  </a:lnTo>
                  <a:lnTo>
                    <a:pt x="541" y="1617"/>
                  </a:lnTo>
                  <a:lnTo>
                    <a:pt x="533" y="1602"/>
                  </a:lnTo>
                  <a:lnTo>
                    <a:pt x="526" y="1577"/>
                  </a:lnTo>
                  <a:lnTo>
                    <a:pt x="524" y="1548"/>
                  </a:lnTo>
                  <a:lnTo>
                    <a:pt x="524" y="1524"/>
                  </a:lnTo>
                  <a:lnTo>
                    <a:pt x="528" y="1504"/>
                  </a:lnTo>
                  <a:lnTo>
                    <a:pt x="529" y="1484"/>
                  </a:lnTo>
                  <a:lnTo>
                    <a:pt x="528" y="1468"/>
                  </a:lnTo>
                  <a:lnTo>
                    <a:pt x="521" y="1456"/>
                  </a:lnTo>
                  <a:lnTo>
                    <a:pt x="515" y="1441"/>
                  </a:lnTo>
                  <a:lnTo>
                    <a:pt x="513" y="1418"/>
                  </a:lnTo>
                  <a:lnTo>
                    <a:pt x="513" y="1391"/>
                  </a:lnTo>
                  <a:lnTo>
                    <a:pt x="511" y="1367"/>
                  </a:lnTo>
                  <a:lnTo>
                    <a:pt x="511" y="1327"/>
                  </a:lnTo>
                  <a:lnTo>
                    <a:pt x="515" y="1265"/>
                  </a:lnTo>
                  <a:lnTo>
                    <a:pt x="522" y="1203"/>
                  </a:lnTo>
                  <a:lnTo>
                    <a:pt x="533" y="1164"/>
                  </a:lnTo>
                  <a:lnTo>
                    <a:pt x="544" y="1143"/>
                  </a:lnTo>
                  <a:lnTo>
                    <a:pt x="551" y="1126"/>
                  </a:lnTo>
                  <a:lnTo>
                    <a:pt x="553" y="1111"/>
                  </a:lnTo>
                  <a:lnTo>
                    <a:pt x="549" y="1096"/>
                  </a:lnTo>
                  <a:lnTo>
                    <a:pt x="545" y="1078"/>
                  </a:lnTo>
                  <a:lnTo>
                    <a:pt x="545" y="1055"/>
                  </a:lnTo>
                  <a:lnTo>
                    <a:pt x="551" y="1025"/>
                  </a:lnTo>
                  <a:lnTo>
                    <a:pt x="562" y="985"/>
                  </a:lnTo>
                  <a:lnTo>
                    <a:pt x="570" y="966"/>
                  </a:lnTo>
                  <a:lnTo>
                    <a:pt x="577" y="951"/>
                  </a:lnTo>
                  <a:lnTo>
                    <a:pt x="583" y="939"/>
                  </a:lnTo>
                  <a:lnTo>
                    <a:pt x="587" y="931"/>
                  </a:lnTo>
                  <a:lnTo>
                    <a:pt x="592" y="923"/>
                  </a:lnTo>
                  <a:lnTo>
                    <a:pt x="594" y="917"/>
                  </a:lnTo>
                  <a:lnTo>
                    <a:pt x="595" y="909"/>
                  </a:lnTo>
                  <a:lnTo>
                    <a:pt x="597" y="901"/>
                  </a:lnTo>
                  <a:lnTo>
                    <a:pt x="598" y="874"/>
                  </a:lnTo>
                  <a:lnTo>
                    <a:pt x="602" y="837"/>
                  </a:lnTo>
                  <a:lnTo>
                    <a:pt x="609" y="798"/>
                  </a:lnTo>
                  <a:lnTo>
                    <a:pt x="617" y="765"/>
                  </a:lnTo>
                  <a:lnTo>
                    <a:pt x="625" y="733"/>
                  </a:lnTo>
                  <a:lnTo>
                    <a:pt x="632" y="692"/>
                  </a:lnTo>
                  <a:lnTo>
                    <a:pt x="633" y="655"/>
                  </a:lnTo>
                  <a:lnTo>
                    <a:pt x="630" y="632"/>
                  </a:lnTo>
                  <a:lnTo>
                    <a:pt x="628" y="615"/>
                  </a:lnTo>
                  <a:lnTo>
                    <a:pt x="631" y="596"/>
                  </a:lnTo>
                  <a:lnTo>
                    <a:pt x="637" y="577"/>
                  </a:lnTo>
                  <a:lnTo>
                    <a:pt x="639" y="564"/>
                  </a:lnTo>
                  <a:lnTo>
                    <a:pt x="640" y="559"/>
                  </a:lnTo>
                  <a:lnTo>
                    <a:pt x="642" y="553"/>
                  </a:lnTo>
                  <a:lnTo>
                    <a:pt x="645" y="549"/>
                  </a:lnTo>
                  <a:lnTo>
                    <a:pt x="650" y="545"/>
                  </a:lnTo>
                  <a:lnTo>
                    <a:pt x="655" y="542"/>
                  </a:lnTo>
                  <a:lnTo>
                    <a:pt x="662" y="541"/>
                  </a:lnTo>
                  <a:lnTo>
                    <a:pt x="669" y="541"/>
                  </a:lnTo>
                  <a:lnTo>
                    <a:pt x="677" y="543"/>
                  </a:lnTo>
                  <a:lnTo>
                    <a:pt x="686" y="546"/>
                  </a:lnTo>
                  <a:lnTo>
                    <a:pt x="697" y="550"/>
                  </a:lnTo>
                  <a:lnTo>
                    <a:pt x="708" y="552"/>
                  </a:lnTo>
                  <a:lnTo>
                    <a:pt x="722" y="554"/>
                  </a:lnTo>
                  <a:lnTo>
                    <a:pt x="735" y="556"/>
                  </a:lnTo>
                  <a:lnTo>
                    <a:pt x="747" y="557"/>
                  </a:lnTo>
                  <a:lnTo>
                    <a:pt x="759" y="554"/>
                  </a:lnTo>
                  <a:lnTo>
                    <a:pt x="769" y="551"/>
                  </a:lnTo>
                  <a:lnTo>
                    <a:pt x="784" y="537"/>
                  </a:lnTo>
                  <a:lnTo>
                    <a:pt x="794" y="519"/>
                  </a:lnTo>
                  <a:lnTo>
                    <a:pt x="798" y="503"/>
                  </a:lnTo>
                  <a:lnTo>
                    <a:pt x="799" y="496"/>
                  </a:lnTo>
                  <a:lnTo>
                    <a:pt x="802" y="494"/>
                  </a:lnTo>
                  <a:lnTo>
                    <a:pt x="809" y="492"/>
                  </a:lnTo>
                  <a:lnTo>
                    <a:pt x="814" y="488"/>
                  </a:lnTo>
                  <a:lnTo>
                    <a:pt x="817" y="479"/>
                  </a:lnTo>
                  <a:lnTo>
                    <a:pt x="817" y="469"/>
                  </a:lnTo>
                  <a:lnTo>
                    <a:pt x="817" y="460"/>
                  </a:lnTo>
                  <a:lnTo>
                    <a:pt x="817" y="453"/>
                  </a:lnTo>
                  <a:lnTo>
                    <a:pt x="817" y="449"/>
                  </a:lnTo>
                  <a:lnTo>
                    <a:pt x="829" y="449"/>
                  </a:lnTo>
                  <a:lnTo>
                    <a:pt x="830" y="443"/>
                  </a:lnTo>
                  <a:lnTo>
                    <a:pt x="833" y="428"/>
                  </a:lnTo>
                  <a:lnTo>
                    <a:pt x="837" y="414"/>
                  </a:lnTo>
                  <a:lnTo>
                    <a:pt x="845" y="407"/>
                  </a:lnTo>
                  <a:lnTo>
                    <a:pt x="855" y="402"/>
                  </a:lnTo>
                  <a:lnTo>
                    <a:pt x="860" y="393"/>
                  </a:lnTo>
                  <a:lnTo>
                    <a:pt x="863" y="381"/>
                  </a:lnTo>
                  <a:lnTo>
                    <a:pt x="859" y="373"/>
                  </a:lnTo>
                  <a:lnTo>
                    <a:pt x="855" y="368"/>
                  </a:lnTo>
                  <a:lnTo>
                    <a:pt x="850" y="358"/>
                  </a:lnTo>
                  <a:lnTo>
                    <a:pt x="844" y="348"/>
                  </a:lnTo>
                  <a:lnTo>
                    <a:pt x="838" y="335"/>
                  </a:lnTo>
                  <a:lnTo>
                    <a:pt x="833" y="325"/>
                  </a:lnTo>
                  <a:lnTo>
                    <a:pt x="829" y="315"/>
                  </a:lnTo>
                  <a:lnTo>
                    <a:pt x="826" y="308"/>
                  </a:lnTo>
                  <a:lnTo>
                    <a:pt x="825" y="305"/>
                  </a:lnTo>
                  <a:lnTo>
                    <a:pt x="826" y="302"/>
                  </a:lnTo>
                  <a:lnTo>
                    <a:pt x="828" y="294"/>
                  </a:lnTo>
                  <a:lnTo>
                    <a:pt x="832" y="282"/>
                  </a:lnTo>
                  <a:lnTo>
                    <a:pt x="837" y="272"/>
                  </a:lnTo>
                  <a:lnTo>
                    <a:pt x="840" y="259"/>
                  </a:lnTo>
                  <a:lnTo>
                    <a:pt x="838" y="243"/>
                  </a:lnTo>
                  <a:lnTo>
                    <a:pt x="835" y="227"/>
                  </a:lnTo>
                  <a:lnTo>
                    <a:pt x="833" y="212"/>
                  </a:lnTo>
                  <a:lnTo>
                    <a:pt x="832" y="194"/>
                  </a:lnTo>
                  <a:lnTo>
                    <a:pt x="829" y="172"/>
                  </a:lnTo>
                  <a:lnTo>
                    <a:pt x="826" y="152"/>
                  </a:lnTo>
                  <a:lnTo>
                    <a:pt x="825" y="144"/>
                  </a:lnTo>
                  <a:lnTo>
                    <a:pt x="826" y="144"/>
                  </a:lnTo>
                  <a:lnTo>
                    <a:pt x="828" y="143"/>
                  </a:lnTo>
                  <a:lnTo>
                    <a:pt x="832" y="141"/>
                  </a:lnTo>
                  <a:lnTo>
                    <a:pt x="837" y="138"/>
                  </a:lnTo>
                  <a:lnTo>
                    <a:pt x="842" y="135"/>
                  </a:lnTo>
                  <a:lnTo>
                    <a:pt x="848" y="130"/>
                  </a:lnTo>
                  <a:lnTo>
                    <a:pt x="853" y="124"/>
                  </a:lnTo>
                  <a:lnTo>
                    <a:pt x="859" y="119"/>
                  </a:lnTo>
                  <a:lnTo>
                    <a:pt x="862" y="112"/>
                  </a:lnTo>
                  <a:lnTo>
                    <a:pt x="862" y="103"/>
                  </a:lnTo>
                  <a:lnTo>
                    <a:pt x="857" y="93"/>
                  </a:lnTo>
                  <a:lnTo>
                    <a:pt x="850" y="82"/>
                  </a:lnTo>
                  <a:lnTo>
                    <a:pt x="841" y="71"/>
                  </a:lnTo>
                  <a:lnTo>
                    <a:pt x="828" y="60"/>
                  </a:lnTo>
                  <a:lnTo>
                    <a:pt x="814" y="50"/>
                  </a:lnTo>
                  <a:lnTo>
                    <a:pt x="799" y="39"/>
                  </a:lnTo>
                  <a:lnTo>
                    <a:pt x="790" y="35"/>
                  </a:lnTo>
                  <a:lnTo>
                    <a:pt x="780" y="30"/>
                  </a:lnTo>
                  <a:lnTo>
                    <a:pt x="766" y="27"/>
                  </a:lnTo>
                  <a:lnTo>
                    <a:pt x="752" y="22"/>
                  </a:lnTo>
                  <a:lnTo>
                    <a:pt x="737" y="18"/>
                  </a:lnTo>
                  <a:lnTo>
                    <a:pt x="721" y="16"/>
                  </a:lnTo>
                  <a:lnTo>
                    <a:pt x="705" y="13"/>
                  </a:lnTo>
                  <a:lnTo>
                    <a:pt x="688" y="10"/>
                  </a:lnTo>
                  <a:lnTo>
                    <a:pt x="670" y="8"/>
                  </a:lnTo>
                  <a:lnTo>
                    <a:pt x="654" y="6"/>
                  </a:lnTo>
                  <a:lnTo>
                    <a:pt x="638" y="3"/>
                  </a:lnTo>
                  <a:lnTo>
                    <a:pt x="624" y="2"/>
                  </a:lnTo>
                  <a:lnTo>
                    <a:pt x="610" y="1"/>
                  </a:lnTo>
                  <a:lnTo>
                    <a:pt x="598" y="1"/>
                  </a:lnTo>
                  <a:lnTo>
                    <a:pt x="587" y="0"/>
                  </a:lnTo>
                  <a:lnTo>
                    <a:pt x="579" y="0"/>
                  </a:lnTo>
                  <a:lnTo>
                    <a:pt x="567" y="1"/>
                  </a:lnTo>
                  <a:lnTo>
                    <a:pt x="555" y="3"/>
                  </a:lnTo>
                  <a:lnTo>
                    <a:pt x="545" y="8"/>
                  </a:lnTo>
                  <a:lnTo>
                    <a:pt x="534" y="15"/>
                  </a:lnTo>
                  <a:lnTo>
                    <a:pt x="523" y="22"/>
                  </a:lnTo>
                  <a:lnTo>
                    <a:pt x="508" y="31"/>
                  </a:lnTo>
                  <a:lnTo>
                    <a:pt x="492" y="41"/>
                  </a:lnTo>
                  <a:lnTo>
                    <a:pt x="470" y="52"/>
                  </a:lnTo>
                  <a:lnTo>
                    <a:pt x="448" y="68"/>
                  </a:lnTo>
                  <a:lnTo>
                    <a:pt x="428" y="95"/>
                  </a:lnTo>
                  <a:lnTo>
                    <a:pt x="413" y="128"/>
                  </a:lnTo>
                  <a:lnTo>
                    <a:pt x="400" y="164"/>
                  </a:lnTo>
                  <a:lnTo>
                    <a:pt x="388" y="199"/>
                  </a:lnTo>
                  <a:lnTo>
                    <a:pt x="380" y="233"/>
                  </a:lnTo>
                  <a:lnTo>
                    <a:pt x="373" y="259"/>
                  </a:lnTo>
                  <a:lnTo>
                    <a:pt x="367" y="275"/>
                  </a:lnTo>
                  <a:lnTo>
                    <a:pt x="365" y="288"/>
                  </a:lnTo>
                  <a:lnTo>
                    <a:pt x="365" y="303"/>
                  </a:lnTo>
                  <a:lnTo>
                    <a:pt x="369" y="318"/>
                  </a:lnTo>
                  <a:lnTo>
                    <a:pt x="373" y="333"/>
                  </a:lnTo>
                  <a:lnTo>
                    <a:pt x="379" y="347"/>
                  </a:lnTo>
                  <a:lnTo>
                    <a:pt x="384" y="358"/>
                  </a:lnTo>
                  <a:lnTo>
                    <a:pt x="388" y="367"/>
                  </a:lnTo>
                  <a:lnTo>
                    <a:pt x="389" y="369"/>
                  </a:lnTo>
                  <a:lnTo>
                    <a:pt x="389" y="372"/>
                  </a:lnTo>
                  <a:lnTo>
                    <a:pt x="390" y="379"/>
                  </a:lnTo>
                  <a:lnTo>
                    <a:pt x="387" y="386"/>
                  </a:lnTo>
                  <a:lnTo>
                    <a:pt x="380" y="390"/>
                  </a:lnTo>
                  <a:lnTo>
                    <a:pt x="373" y="390"/>
                  </a:lnTo>
                  <a:lnTo>
                    <a:pt x="365" y="388"/>
                  </a:lnTo>
                  <a:lnTo>
                    <a:pt x="354" y="387"/>
                  </a:lnTo>
                  <a:lnTo>
                    <a:pt x="342" y="386"/>
                  </a:lnTo>
                  <a:lnTo>
                    <a:pt x="331" y="386"/>
                  </a:lnTo>
                  <a:lnTo>
                    <a:pt x="319" y="386"/>
                  </a:lnTo>
                  <a:lnTo>
                    <a:pt x="311" y="387"/>
                  </a:lnTo>
                  <a:lnTo>
                    <a:pt x="304" y="390"/>
                  </a:lnTo>
                  <a:lnTo>
                    <a:pt x="298" y="394"/>
                  </a:lnTo>
                  <a:lnTo>
                    <a:pt x="289" y="402"/>
                  </a:lnTo>
                  <a:lnTo>
                    <a:pt x="279" y="411"/>
                  </a:lnTo>
                  <a:lnTo>
                    <a:pt x="267" y="423"/>
                  </a:lnTo>
                  <a:lnTo>
                    <a:pt x="256" y="435"/>
                  </a:lnTo>
                  <a:lnTo>
                    <a:pt x="244" y="445"/>
                  </a:lnTo>
                  <a:lnTo>
                    <a:pt x="234" y="454"/>
                  </a:lnTo>
                  <a:lnTo>
                    <a:pt x="225" y="462"/>
                  </a:lnTo>
                  <a:lnTo>
                    <a:pt x="213" y="470"/>
                  </a:lnTo>
                  <a:lnTo>
                    <a:pt x="197" y="478"/>
                  </a:lnTo>
                  <a:lnTo>
                    <a:pt x="177" y="489"/>
                  </a:lnTo>
                  <a:lnTo>
                    <a:pt x="155" y="499"/>
                  </a:lnTo>
                  <a:lnTo>
                    <a:pt x="134" y="509"/>
                  </a:lnTo>
                  <a:lnTo>
                    <a:pt x="112" y="519"/>
                  </a:lnTo>
                  <a:lnTo>
                    <a:pt x="94" y="526"/>
                  </a:lnTo>
                  <a:lnTo>
                    <a:pt x="81" y="530"/>
                  </a:lnTo>
                  <a:lnTo>
                    <a:pt x="69" y="536"/>
                  </a:lnTo>
                  <a:lnTo>
                    <a:pt x="55" y="547"/>
                  </a:lnTo>
                  <a:lnTo>
                    <a:pt x="41" y="561"/>
                  </a:lnTo>
                  <a:lnTo>
                    <a:pt x="29" y="577"/>
                  </a:lnTo>
                  <a:lnTo>
                    <a:pt x="17" y="592"/>
                  </a:lnTo>
                  <a:lnTo>
                    <a:pt x="8" y="606"/>
                  </a:lnTo>
                  <a:lnTo>
                    <a:pt x="2" y="615"/>
                  </a:lnTo>
                  <a:lnTo>
                    <a:pt x="0" y="619"/>
                  </a:lnTo>
                  <a:lnTo>
                    <a:pt x="0" y="1727"/>
                  </a:lnTo>
                  <a:lnTo>
                    <a:pt x="22" y="1729"/>
                  </a:lnTo>
                  <a:lnTo>
                    <a:pt x="44" y="1731"/>
                  </a:lnTo>
                  <a:lnTo>
                    <a:pt x="66" y="1735"/>
                  </a:lnTo>
                  <a:lnTo>
                    <a:pt x="88" y="1738"/>
                  </a:lnTo>
                  <a:lnTo>
                    <a:pt x="109" y="1743"/>
                  </a:lnTo>
                  <a:lnTo>
                    <a:pt x="130" y="1747"/>
                  </a:lnTo>
                  <a:lnTo>
                    <a:pt x="152" y="1753"/>
                  </a:lnTo>
                  <a:lnTo>
                    <a:pt x="173" y="1759"/>
                  </a:lnTo>
                  <a:lnTo>
                    <a:pt x="193" y="1766"/>
                  </a:lnTo>
                  <a:lnTo>
                    <a:pt x="214" y="1773"/>
                  </a:lnTo>
                  <a:lnTo>
                    <a:pt x="235" y="1781"/>
                  </a:lnTo>
                  <a:lnTo>
                    <a:pt x="256" y="1788"/>
                  </a:lnTo>
                  <a:lnTo>
                    <a:pt x="276" y="1797"/>
                  </a:lnTo>
                  <a:lnTo>
                    <a:pt x="296" y="1805"/>
                  </a:lnTo>
                  <a:lnTo>
                    <a:pt x="317" y="1815"/>
                  </a:lnTo>
                  <a:lnTo>
                    <a:pt x="336" y="1824"/>
                  </a:lnTo>
                  <a:lnTo>
                    <a:pt x="334" y="1820"/>
                  </a:lnTo>
                  <a:lnTo>
                    <a:pt x="332" y="1815"/>
                  </a:lnTo>
                  <a:lnTo>
                    <a:pt x="329" y="1812"/>
                  </a:lnTo>
                  <a:lnTo>
                    <a:pt x="326" y="1807"/>
                  </a:lnTo>
                  <a:lnTo>
                    <a:pt x="316" y="1791"/>
                  </a:lnTo>
                  <a:lnTo>
                    <a:pt x="306" y="1771"/>
                  </a:lnTo>
                  <a:lnTo>
                    <a:pt x="298" y="1751"/>
                  </a:lnTo>
                  <a:lnTo>
                    <a:pt x="291" y="1729"/>
                  </a:lnTo>
                  <a:lnTo>
                    <a:pt x="287" y="1708"/>
                  </a:lnTo>
                  <a:lnTo>
                    <a:pt x="283" y="1688"/>
                  </a:lnTo>
                  <a:lnTo>
                    <a:pt x="282" y="1673"/>
                  </a:lnTo>
                  <a:lnTo>
                    <a:pt x="283" y="1663"/>
                  </a:lnTo>
                  <a:lnTo>
                    <a:pt x="286" y="1627"/>
                  </a:lnTo>
                  <a:lnTo>
                    <a:pt x="287" y="1567"/>
                  </a:lnTo>
                  <a:lnTo>
                    <a:pt x="291" y="1510"/>
                  </a:lnTo>
                  <a:lnTo>
                    <a:pt x="301" y="1481"/>
                  </a:lnTo>
                  <a:lnTo>
                    <a:pt x="303" y="1487"/>
                  </a:lnTo>
                  <a:lnTo>
                    <a:pt x="311" y="1503"/>
                  </a:lnTo>
                  <a:lnTo>
                    <a:pt x="321" y="1527"/>
                  </a:lnTo>
                  <a:lnTo>
                    <a:pt x="334" y="1556"/>
                  </a:lnTo>
                  <a:lnTo>
                    <a:pt x="347" y="1588"/>
                  </a:lnTo>
                  <a:lnTo>
                    <a:pt x="357" y="1620"/>
                  </a:lnTo>
                  <a:lnTo>
                    <a:pt x="365" y="1650"/>
                  </a:lnTo>
                  <a:lnTo>
                    <a:pt x="367" y="1676"/>
                  </a:lnTo>
                  <a:lnTo>
                    <a:pt x="370" y="1684"/>
                  </a:lnTo>
                  <a:lnTo>
                    <a:pt x="375" y="1690"/>
                  </a:lnTo>
                  <a:lnTo>
                    <a:pt x="384" y="1692"/>
                  </a:lnTo>
                  <a:lnTo>
                    <a:pt x="394" y="1694"/>
                  </a:lnTo>
                  <a:lnTo>
                    <a:pt x="403" y="1694"/>
                  </a:lnTo>
                  <a:lnTo>
                    <a:pt x="411" y="1694"/>
                  </a:lnTo>
                  <a:lnTo>
                    <a:pt x="417" y="1693"/>
                  </a:lnTo>
                  <a:lnTo>
                    <a:pt x="419" y="1693"/>
                  </a:lnTo>
                  <a:lnTo>
                    <a:pt x="422" y="1695"/>
                  </a:lnTo>
                  <a:lnTo>
                    <a:pt x="427" y="1702"/>
                  </a:lnTo>
                  <a:lnTo>
                    <a:pt x="435" y="1710"/>
                  </a:lnTo>
                  <a:lnTo>
                    <a:pt x="445" y="1718"/>
                  </a:lnTo>
                  <a:lnTo>
                    <a:pt x="447" y="1722"/>
                  </a:lnTo>
                  <a:lnTo>
                    <a:pt x="447" y="1728"/>
                  </a:lnTo>
                  <a:lnTo>
                    <a:pt x="443" y="1736"/>
                  </a:lnTo>
                  <a:lnTo>
                    <a:pt x="439" y="1744"/>
                  </a:lnTo>
                  <a:lnTo>
                    <a:pt x="433" y="1753"/>
                  </a:lnTo>
                  <a:lnTo>
                    <a:pt x="428" y="1762"/>
                  </a:lnTo>
                  <a:lnTo>
                    <a:pt x="424" y="1773"/>
                  </a:lnTo>
                  <a:lnTo>
                    <a:pt x="423" y="1782"/>
                  </a:lnTo>
                  <a:lnTo>
                    <a:pt x="423" y="1796"/>
                  </a:lnTo>
                  <a:lnTo>
                    <a:pt x="422" y="1816"/>
                  </a:lnTo>
                  <a:lnTo>
                    <a:pt x="420" y="1842"/>
                  </a:lnTo>
                  <a:lnTo>
                    <a:pt x="420" y="1869"/>
                  </a:lnTo>
                  <a:lnTo>
                    <a:pt x="437" y="1879"/>
                  </a:lnTo>
                  <a:lnTo>
                    <a:pt x="453" y="1888"/>
                  </a:lnTo>
                  <a:lnTo>
                    <a:pt x="468" y="1898"/>
                  </a:lnTo>
                  <a:lnTo>
                    <a:pt x="484" y="1909"/>
                  </a:lnTo>
                  <a:lnTo>
                    <a:pt x="500" y="1919"/>
                  </a:lnTo>
                  <a:lnTo>
                    <a:pt x="515" y="1928"/>
                  </a:lnTo>
                  <a:lnTo>
                    <a:pt x="530" y="1940"/>
                  </a:lnTo>
                  <a:lnTo>
                    <a:pt x="546" y="1950"/>
                  </a:lnTo>
                  <a:lnTo>
                    <a:pt x="561" y="1960"/>
                  </a:lnTo>
                  <a:lnTo>
                    <a:pt x="576" y="1972"/>
                  </a:lnTo>
                  <a:lnTo>
                    <a:pt x="592" y="1982"/>
                  </a:lnTo>
                  <a:lnTo>
                    <a:pt x="607" y="1994"/>
                  </a:lnTo>
                  <a:lnTo>
                    <a:pt x="622" y="2005"/>
                  </a:lnTo>
                  <a:lnTo>
                    <a:pt x="637" y="2017"/>
                  </a:lnTo>
                  <a:lnTo>
                    <a:pt x="652" y="2028"/>
                  </a:lnTo>
                  <a:lnTo>
                    <a:pt x="667" y="2040"/>
                  </a:lnTo>
                  <a:lnTo>
                    <a:pt x="1556" y="2040"/>
                  </a:lnTo>
                  <a:lnTo>
                    <a:pt x="1558" y="2039"/>
                  </a:lnTo>
                  <a:lnTo>
                    <a:pt x="1565" y="2038"/>
                  </a:lnTo>
                  <a:lnTo>
                    <a:pt x="1574" y="2035"/>
                  </a:lnTo>
                  <a:lnTo>
                    <a:pt x="1586" y="2031"/>
                  </a:lnTo>
                  <a:lnTo>
                    <a:pt x="1599" y="2026"/>
                  </a:lnTo>
                  <a:lnTo>
                    <a:pt x="1611" y="2020"/>
                  </a:lnTo>
                  <a:lnTo>
                    <a:pt x="1623" y="2013"/>
                  </a:lnTo>
                  <a:lnTo>
                    <a:pt x="1632" y="2005"/>
                  </a:lnTo>
                  <a:lnTo>
                    <a:pt x="1641" y="1985"/>
                  </a:lnTo>
                  <a:lnTo>
                    <a:pt x="1641" y="1959"/>
                  </a:lnTo>
                  <a:lnTo>
                    <a:pt x="1638" y="1939"/>
                  </a:lnTo>
                  <a:lnTo>
                    <a:pt x="1635" y="1929"/>
                  </a:lnTo>
                  <a:lnTo>
                    <a:pt x="1716" y="1921"/>
                  </a:lnTo>
                  <a:lnTo>
                    <a:pt x="1721" y="1896"/>
                  </a:lnTo>
                  <a:lnTo>
                    <a:pt x="1721" y="1803"/>
                  </a:lnTo>
                  <a:lnTo>
                    <a:pt x="1683" y="1807"/>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17" name="Freeform 19"/>
          <p:cNvSpPr>
            <a:spLocks/>
          </p:cNvSpPr>
          <p:nvPr/>
        </p:nvSpPr>
        <p:spPr bwMode="auto">
          <a:xfrm>
            <a:off x="6553200" y="3359150"/>
            <a:ext cx="79375" cy="47625"/>
          </a:xfrm>
          <a:custGeom>
            <a:avLst/>
            <a:gdLst>
              <a:gd name="T0" fmla="*/ 66 w 99"/>
              <a:gd name="T1" fmla="*/ 0 h 60"/>
              <a:gd name="T2" fmla="*/ 28 w 99"/>
              <a:gd name="T3" fmla="*/ 0 h 60"/>
              <a:gd name="T4" fmla="*/ 20 w 99"/>
              <a:gd name="T5" fmla="*/ 1 h 60"/>
              <a:gd name="T6" fmla="*/ 13 w 99"/>
              <a:gd name="T7" fmla="*/ 4 h 60"/>
              <a:gd name="T8" fmla="*/ 6 w 99"/>
              <a:gd name="T9" fmla="*/ 7 h 60"/>
              <a:gd name="T10" fmla="*/ 0 w 99"/>
              <a:gd name="T11" fmla="*/ 13 h 60"/>
              <a:gd name="T12" fmla="*/ 5 w 99"/>
              <a:gd name="T13" fmla="*/ 9 h 60"/>
              <a:gd name="T14" fmla="*/ 9 w 99"/>
              <a:gd name="T15" fmla="*/ 7 h 60"/>
              <a:gd name="T16" fmla="*/ 15 w 99"/>
              <a:gd name="T17" fmla="*/ 6 h 60"/>
              <a:gd name="T18" fmla="*/ 21 w 99"/>
              <a:gd name="T19" fmla="*/ 6 h 60"/>
              <a:gd name="T20" fmla="*/ 59 w 99"/>
              <a:gd name="T21" fmla="*/ 6 h 60"/>
              <a:gd name="T22" fmla="*/ 72 w 99"/>
              <a:gd name="T23" fmla="*/ 8 h 60"/>
              <a:gd name="T24" fmla="*/ 83 w 99"/>
              <a:gd name="T25" fmla="*/ 15 h 60"/>
              <a:gd name="T26" fmla="*/ 90 w 99"/>
              <a:gd name="T27" fmla="*/ 27 h 60"/>
              <a:gd name="T28" fmla="*/ 92 w 99"/>
              <a:gd name="T29" fmla="*/ 39 h 60"/>
              <a:gd name="T30" fmla="*/ 92 w 99"/>
              <a:gd name="T31" fmla="*/ 45 h 60"/>
              <a:gd name="T32" fmla="*/ 91 w 99"/>
              <a:gd name="T33" fmla="*/ 51 h 60"/>
              <a:gd name="T34" fmla="*/ 89 w 99"/>
              <a:gd name="T35" fmla="*/ 55 h 60"/>
              <a:gd name="T36" fmla="*/ 85 w 99"/>
              <a:gd name="T37" fmla="*/ 60 h 60"/>
              <a:gd name="T38" fmla="*/ 91 w 99"/>
              <a:gd name="T39" fmla="*/ 55 h 60"/>
              <a:gd name="T40" fmla="*/ 96 w 99"/>
              <a:gd name="T41" fmla="*/ 49 h 60"/>
              <a:gd name="T42" fmla="*/ 98 w 99"/>
              <a:gd name="T43" fmla="*/ 42 h 60"/>
              <a:gd name="T44" fmla="*/ 99 w 99"/>
              <a:gd name="T45" fmla="*/ 34 h 60"/>
              <a:gd name="T46" fmla="*/ 97 w 99"/>
              <a:gd name="T47" fmla="*/ 21 h 60"/>
              <a:gd name="T48" fmla="*/ 90 w 99"/>
              <a:gd name="T49" fmla="*/ 9 h 60"/>
              <a:gd name="T50" fmla="*/ 78 w 99"/>
              <a:gd name="T51" fmla="*/ 2 h 60"/>
              <a:gd name="T52" fmla="*/ 66 w 99"/>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9"/>
              <a:gd name="T82" fmla="*/ 0 h 60"/>
              <a:gd name="T83" fmla="*/ 99 w 99"/>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9" h="60">
                <a:moveTo>
                  <a:pt x="66" y="0"/>
                </a:moveTo>
                <a:lnTo>
                  <a:pt x="28" y="0"/>
                </a:lnTo>
                <a:lnTo>
                  <a:pt x="20" y="1"/>
                </a:lnTo>
                <a:lnTo>
                  <a:pt x="13" y="4"/>
                </a:lnTo>
                <a:lnTo>
                  <a:pt x="6" y="7"/>
                </a:lnTo>
                <a:lnTo>
                  <a:pt x="0" y="13"/>
                </a:lnTo>
                <a:lnTo>
                  <a:pt x="5" y="9"/>
                </a:lnTo>
                <a:lnTo>
                  <a:pt x="9" y="7"/>
                </a:lnTo>
                <a:lnTo>
                  <a:pt x="15" y="6"/>
                </a:lnTo>
                <a:lnTo>
                  <a:pt x="21" y="6"/>
                </a:lnTo>
                <a:lnTo>
                  <a:pt x="59" y="6"/>
                </a:lnTo>
                <a:lnTo>
                  <a:pt x="72" y="8"/>
                </a:lnTo>
                <a:lnTo>
                  <a:pt x="83" y="15"/>
                </a:lnTo>
                <a:lnTo>
                  <a:pt x="90" y="27"/>
                </a:lnTo>
                <a:lnTo>
                  <a:pt x="92" y="39"/>
                </a:lnTo>
                <a:lnTo>
                  <a:pt x="92" y="45"/>
                </a:lnTo>
                <a:lnTo>
                  <a:pt x="91" y="51"/>
                </a:lnTo>
                <a:lnTo>
                  <a:pt x="89" y="55"/>
                </a:lnTo>
                <a:lnTo>
                  <a:pt x="85" y="60"/>
                </a:lnTo>
                <a:lnTo>
                  <a:pt x="91" y="55"/>
                </a:lnTo>
                <a:lnTo>
                  <a:pt x="96" y="49"/>
                </a:lnTo>
                <a:lnTo>
                  <a:pt x="98" y="42"/>
                </a:lnTo>
                <a:lnTo>
                  <a:pt x="99" y="34"/>
                </a:lnTo>
                <a:lnTo>
                  <a:pt x="97" y="21"/>
                </a:lnTo>
                <a:lnTo>
                  <a:pt x="90" y="9"/>
                </a:lnTo>
                <a:lnTo>
                  <a:pt x="78" y="2"/>
                </a:lnTo>
                <a:lnTo>
                  <a:pt x="66" y="0"/>
                </a:lnTo>
                <a:close/>
              </a:path>
            </a:pathLst>
          </a:custGeom>
          <a:solidFill>
            <a:srgbClr val="000000"/>
          </a:solidFill>
          <a:ln w="9525">
            <a:noFill/>
            <a:round/>
            <a:headEnd/>
            <a:tailEnd/>
          </a:ln>
        </p:spPr>
        <p:txBody>
          <a:bodyPr>
            <a:prstTxWarp prst="textNoShape">
              <a:avLst/>
            </a:prstTxWarp>
          </a:bodyPr>
          <a:lstStyle/>
          <a:p>
            <a:endParaRPr lang="en-US"/>
          </a:p>
        </p:txBody>
      </p:sp>
      <p:sp>
        <p:nvSpPr>
          <p:cNvPr id="18" name="Freeform 20"/>
          <p:cNvSpPr>
            <a:spLocks/>
          </p:cNvSpPr>
          <p:nvPr/>
        </p:nvSpPr>
        <p:spPr bwMode="auto">
          <a:xfrm>
            <a:off x="7308850" y="4005263"/>
            <a:ext cx="412750" cy="677862"/>
          </a:xfrm>
          <a:custGeom>
            <a:avLst/>
            <a:gdLst>
              <a:gd name="T0" fmla="*/ 38 w 521"/>
              <a:gd name="T1" fmla="*/ 0 h 853"/>
              <a:gd name="T2" fmla="*/ 0 w 521"/>
              <a:gd name="T3" fmla="*/ 673 h 853"/>
              <a:gd name="T4" fmla="*/ 59 w 521"/>
              <a:gd name="T5" fmla="*/ 686 h 853"/>
              <a:gd name="T6" fmla="*/ 59 w 521"/>
              <a:gd name="T7" fmla="*/ 769 h 853"/>
              <a:gd name="T8" fmla="*/ 5 w 521"/>
              <a:gd name="T9" fmla="*/ 769 h 853"/>
              <a:gd name="T10" fmla="*/ 5 w 521"/>
              <a:gd name="T11" fmla="*/ 853 h 853"/>
              <a:gd name="T12" fmla="*/ 521 w 521"/>
              <a:gd name="T13" fmla="*/ 853 h 853"/>
              <a:gd name="T14" fmla="*/ 521 w 521"/>
              <a:gd name="T15" fmla="*/ 771 h 853"/>
              <a:gd name="T16" fmla="*/ 521 w 521"/>
              <a:gd name="T17" fmla="*/ 769 h 853"/>
              <a:gd name="T18" fmla="*/ 521 w 521"/>
              <a:gd name="T19" fmla="*/ 686 h 853"/>
              <a:gd name="T20" fmla="*/ 521 w 521"/>
              <a:gd name="T21" fmla="*/ 670 h 853"/>
              <a:gd name="T22" fmla="*/ 521 w 521"/>
              <a:gd name="T23" fmla="*/ 26 h 853"/>
              <a:gd name="T24" fmla="*/ 38 w 521"/>
              <a:gd name="T25" fmla="*/ 0 h 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1"/>
              <a:gd name="T40" fmla="*/ 0 h 853"/>
              <a:gd name="T41" fmla="*/ 521 w 521"/>
              <a:gd name="T42" fmla="*/ 853 h 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1" h="853">
                <a:moveTo>
                  <a:pt x="38" y="0"/>
                </a:moveTo>
                <a:lnTo>
                  <a:pt x="0" y="673"/>
                </a:lnTo>
                <a:lnTo>
                  <a:pt x="59" y="686"/>
                </a:lnTo>
                <a:lnTo>
                  <a:pt x="59" y="769"/>
                </a:lnTo>
                <a:lnTo>
                  <a:pt x="5" y="769"/>
                </a:lnTo>
                <a:lnTo>
                  <a:pt x="5" y="853"/>
                </a:lnTo>
                <a:lnTo>
                  <a:pt x="521" y="853"/>
                </a:lnTo>
                <a:lnTo>
                  <a:pt x="521" y="771"/>
                </a:lnTo>
                <a:lnTo>
                  <a:pt x="521" y="769"/>
                </a:lnTo>
                <a:lnTo>
                  <a:pt x="521" y="686"/>
                </a:lnTo>
                <a:lnTo>
                  <a:pt x="521" y="670"/>
                </a:lnTo>
                <a:lnTo>
                  <a:pt x="521" y="26"/>
                </a:lnTo>
                <a:lnTo>
                  <a:pt x="38" y="0"/>
                </a:lnTo>
                <a:close/>
              </a:path>
            </a:pathLst>
          </a:custGeom>
          <a:solidFill>
            <a:srgbClr val="000000"/>
          </a:solidFill>
          <a:ln w="9525">
            <a:noFill/>
            <a:round/>
            <a:headEnd/>
            <a:tailEnd/>
          </a:ln>
        </p:spPr>
        <p:txBody>
          <a:bodyPr>
            <a:prstTxWarp prst="textNoShape">
              <a:avLst/>
            </a:prstTxWarp>
          </a:bodyPr>
          <a:lstStyle/>
          <a:p>
            <a:endParaRPr lang="en-US"/>
          </a:p>
        </p:txBody>
      </p:sp>
      <p:sp>
        <p:nvSpPr>
          <p:cNvPr id="19" name="Freeform 21"/>
          <p:cNvSpPr>
            <a:spLocks/>
          </p:cNvSpPr>
          <p:nvPr/>
        </p:nvSpPr>
        <p:spPr bwMode="auto">
          <a:xfrm>
            <a:off x="7380288" y="4076700"/>
            <a:ext cx="228600" cy="403225"/>
          </a:xfrm>
          <a:custGeom>
            <a:avLst/>
            <a:gdLst>
              <a:gd name="T0" fmla="*/ 224 w 287"/>
              <a:gd name="T1" fmla="*/ 508 h 508"/>
              <a:gd name="T2" fmla="*/ 232 w 287"/>
              <a:gd name="T3" fmla="*/ 508 h 508"/>
              <a:gd name="T4" fmla="*/ 240 w 287"/>
              <a:gd name="T5" fmla="*/ 506 h 508"/>
              <a:gd name="T6" fmla="*/ 247 w 287"/>
              <a:gd name="T7" fmla="*/ 503 h 508"/>
              <a:gd name="T8" fmla="*/ 254 w 287"/>
              <a:gd name="T9" fmla="*/ 498 h 508"/>
              <a:gd name="T10" fmla="*/ 258 w 287"/>
              <a:gd name="T11" fmla="*/ 492 h 508"/>
              <a:gd name="T12" fmla="*/ 263 w 287"/>
              <a:gd name="T13" fmla="*/ 485 h 508"/>
              <a:gd name="T14" fmla="*/ 265 w 287"/>
              <a:gd name="T15" fmla="*/ 477 h 508"/>
              <a:gd name="T16" fmla="*/ 266 w 287"/>
              <a:gd name="T17" fmla="*/ 469 h 508"/>
              <a:gd name="T18" fmla="*/ 287 w 287"/>
              <a:gd name="T19" fmla="*/ 53 h 508"/>
              <a:gd name="T20" fmla="*/ 287 w 287"/>
              <a:gd name="T21" fmla="*/ 45 h 508"/>
              <a:gd name="T22" fmla="*/ 285 w 287"/>
              <a:gd name="T23" fmla="*/ 37 h 508"/>
              <a:gd name="T24" fmla="*/ 281 w 287"/>
              <a:gd name="T25" fmla="*/ 29 h 508"/>
              <a:gd name="T26" fmla="*/ 277 w 287"/>
              <a:gd name="T27" fmla="*/ 23 h 508"/>
              <a:gd name="T28" fmla="*/ 271 w 287"/>
              <a:gd name="T29" fmla="*/ 17 h 508"/>
              <a:gd name="T30" fmla="*/ 264 w 287"/>
              <a:gd name="T31" fmla="*/ 14 h 508"/>
              <a:gd name="T32" fmla="*/ 256 w 287"/>
              <a:gd name="T33" fmla="*/ 10 h 508"/>
              <a:gd name="T34" fmla="*/ 248 w 287"/>
              <a:gd name="T35" fmla="*/ 9 h 508"/>
              <a:gd name="T36" fmla="*/ 65 w 287"/>
              <a:gd name="T37" fmla="*/ 0 h 508"/>
              <a:gd name="T38" fmla="*/ 57 w 287"/>
              <a:gd name="T39" fmla="*/ 0 h 508"/>
              <a:gd name="T40" fmla="*/ 49 w 287"/>
              <a:gd name="T41" fmla="*/ 2 h 508"/>
              <a:gd name="T42" fmla="*/ 41 w 287"/>
              <a:gd name="T43" fmla="*/ 6 h 508"/>
              <a:gd name="T44" fmla="*/ 35 w 287"/>
              <a:gd name="T45" fmla="*/ 10 h 508"/>
              <a:gd name="T46" fmla="*/ 29 w 287"/>
              <a:gd name="T47" fmla="*/ 16 h 508"/>
              <a:gd name="T48" fmla="*/ 26 w 287"/>
              <a:gd name="T49" fmla="*/ 23 h 508"/>
              <a:gd name="T50" fmla="*/ 22 w 287"/>
              <a:gd name="T51" fmla="*/ 31 h 508"/>
              <a:gd name="T52" fmla="*/ 21 w 287"/>
              <a:gd name="T53" fmla="*/ 39 h 508"/>
              <a:gd name="T54" fmla="*/ 0 w 287"/>
              <a:gd name="T55" fmla="*/ 457 h 508"/>
              <a:gd name="T56" fmla="*/ 0 w 287"/>
              <a:gd name="T57" fmla="*/ 465 h 508"/>
              <a:gd name="T58" fmla="*/ 3 w 287"/>
              <a:gd name="T59" fmla="*/ 473 h 508"/>
              <a:gd name="T60" fmla="*/ 6 w 287"/>
              <a:gd name="T61" fmla="*/ 480 h 508"/>
              <a:gd name="T62" fmla="*/ 11 w 287"/>
              <a:gd name="T63" fmla="*/ 485 h 508"/>
              <a:gd name="T64" fmla="*/ 16 w 287"/>
              <a:gd name="T65" fmla="*/ 491 h 508"/>
              <a:gd name="T66" fmla="*/ 23 w 287"/>
              <a:gd name="T67" fmla="*/ 495 h 508"/>
              <a:gd name="T68" fmla="*/ 31 w 287"/>
              <a:gd name="T69" fmla="*/ 498 h 508"/>
              <a:gd name="T70" fmla="*/ 39 w 287"/>
              <a:gd name="T71" fmla="*/ 499 h 508"/>
              <a:gd name="T72" fmla="*/ 224 w 287"/>
              <a:gd name="T73" fmla="*/ 508 h 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508"/>
              <a:gd name="T113" fmla="*/ 287 w 287"/>
              <a:gd name="T114" fmla="*/ 508 h 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508">
                <a:moveTo>
                  <a:pt x="224" y="508"/>
                </a:moveTo>
                <a:lnTo>
                  <a:pt x="232" y="508"/>
                </a:lnTo>
                <a:lnTo>
                  <a:pt x="240" y="506"/>
                </a:lnTo>
                <a:lnTo>
                  <a:pt x="247" y="503"/>
                </a:lnTo>
                <a:lnTo>
                  <a:pt x="254" y="498"/>
                </a:lnTo>
                <a:lnTo>
                  <a:pt x="258" y="492"/>
                </a:lnTo>
                <a:lnTo>
                  <a:pt x="263" y="485"/>
                </a:lnTo>
                <a:lnTo>
                  <a:pt x="265" y="477"/>
                </a:lnTo>
                <a:lnTo>
                  <a:pt x="266" y="469"/>
                </a:lnTo>
                <a:lnTo>
                  <a:pt x="287" y="53"/>
                </a:lnTo>
                <a:lnTo>
                  <a:pt x="287" y="45"/>
                </a:lnTo>
                <a:lnTo>
                  <a:pt x="285" y="37"/>
                </a:lnTo>
                <a:lnTo>
                  <a:pt x="281" y="29"/>
                </a:lnTo>
                <a:lnTo>
                  <a:pt x="277" y="23"/>
                </a:lnTo>
                <a:lnTo>
                  <a:pt x="271" y="17"/>
                </a:lnTo>
                <a:lnTo>
                  <a:pt x="264" y="14"/>
                </a:lnTo>
                <a:lnTo>
                  <a:pt x="256" y="10"/>
                </a:lnTo>
                <a:lnTo>
                  <a:pt x="248" y="9"/>
                </a:lnTo>
                <a:lnTo>
                  <a:pt x="65" y="0"/>
                </a:lnTo>
                <a:lnTo>
                  <a:pt x="57" y="0"/>
                </a:lnTo>
                <a:lnTo>
                  <a:pt x="49" y="2"/>
                </a:lnTo>
                <a:lnTo>
                  <a:pt x="41" y="6"/>
                </a:lnTo>
                <a:lnTo>
                  <a:pt x="35" y="10"/>
                </a:lnTo>
                <a:lnTo>
                  <a:pt x="29" y="16"/>
                </a:lnTo>
                <a:lnTo>
                  <a:pt x="26" y="23"/>
                </a:lnTo>
                <a:lnTo>
                  <a:pt x="22" y="31"/>
                </a:lnTo>
                <a:lnTo>
                  <a:pt x="21" y="39"/>
                </a:lnTo>
                <a:lnTo>
                  <a:pt x="0" y="457"/>
                </a:lnTo>
                <a:lnTo>
                  <a:pt x="0" y="465"/>
                </a:lnTo>
                <a:lnTo>
                  <a:pt x="3" y="473"/>
                </a:lnTo>
                <a:lnTo>
                  <a:pt x="6" y="480"/>
                </a:lnTo>
                <a:lnTo>
                  <a:pt x="11" y="485"/>
                </a:lnTo>
                <a:lnTo>
                  <a:pt x="16" y="491"/>
                </a:lnTo>
                <a:lnTo>
                  <a:pt x="23" y="495"/>
                </a:lnTo>
                <a:lnTo>
                  <a:pt x="31" y="498"/>
                </a:lnTo>
                <a:lnTo>
                  <a:pt x="39" y="499"/>
                </a:lnTo>
                <a:lnTo>
                  <a:pt x="224" y="508"/>
                </a:lnTo>
                <a:close/>
              </a:path>
            </a:pathLst>
          </a:custGeom>
          <a:solidFill>
            <a:srgbClr val="FFFFFF"/>
          </a:solidFill>
          <a:ln w="9525">
            <a:noFill/>
            <a:round/>
            <a:headEnd/>
            <a:tailEnd/>
          </a:ln>
        </p:spPr>
        <p:txBody>
          <a:bodyPr>
            <a:prstTxWarp prst="textNoShape">
              <a:avLst/>
            </a:prstTxWarp>
          </a:bodyPr>
          <a:lstStyle/>
          <a:p>
            <a:endParaRPr lang="en-US"/>
          </a:p>
        </p:txBody>
      </p:sp>
      <p:sp>
        <p:nvSpPr>
          <p:cNvPr id="20" name="Freeform 22"/>
          <p:cNvSpPr>
            <a:spLocks/>
          </p:cNvSpPr>
          <p:nvPr/>
        </p:nvSpPr>
        <p:spPr bwMode="auto">
          <a:xfrm>
            <a:off x="6934200" y="3894138"/>
            <a:ext cx="41275" cy="14287"/>
          </a:xfrm>
          <a:custGeom>
            <a:avLst/>
            <a:gdLst>
              <a:gd name="T0" fmla="*/ 8 w 52"/>
              <a:gd name="T1" fmla="*/ 0 h 17"/>
              <a:gd name="T2" fmla="*/ 9 w 52"/>
              <a:gd name="T3" fmla="*/ 1 h 17"/>
              <a:gd name="T4" fmla="*/ 13 w 52"/>
              <a:gd name="T5" fmla="*/ 2 h 17"/>
              <a:gd name="T6" fmla="*/ 17 w 52"/>
              <a:gd name="T7" fmla="*/ 4 h 17"/>
              <a:gd name="T8" fmla="*/ 24 w 52"/>
              <a:gd name="T9" fmla="*/ 8 h 17"/>
              <a:gd name="T10" fmla="*/ 31 w 52"/>
              <a:gd name="T11" fmla="*/ 11 h 17"/>
              <a:gd name="T12" fmla="*/ 38 w 52"/>
              <a:gd name="T13" fmla="*/ 13 h 17"/>
              <a:gd name="T14" fmla="*/ 44 w 52"/>
              <a:gd name="T15" fmla="*/ 15 h 17"/>
              <a:gd name="T16" fmla="*/ 50 w 52"/>
              <a:gd name="T17" fmla="*/ 16 h 17"/>
              <a:gd name="T18" fmla="*/ 52 w 52"/>
              <a:gd name="T19" fmla="*/ 16 h 17"/>
              <a:gd name="T20" fmla="*/ 50 w 52"/>
              <a:gd name="T21" fmla="*/ 16 h 17"/>
              <a:gd name="T22" fmla="*/ 44 w 52"/>
              <a:gd name="T23" fmla="*/ 17 h 17"/>
              <a:gd name="T24" fmla="*/ 37 w 52"/>
              <a:gd name="T25" fmla="*/ 17 h 17"/>
              <a:gd name="T26" fmla="*/ 28 w 52"/>
              <a:gd name="T27" fmla="*/ 17 h 17"/>
              <a:gd name="T28" fmla="*/ 18 w 52"/>
              <a:gd name="T29" fmla="*/ 16 h 17"/>
              <a:gd name="T30" fmla="*/ 10 w 52"/>
              <a:gd name="T31" fmla="*/ 15 h 17"/>
              <a:gd name="T32" fmla="*/ 5 w 52"/>
              <a:gd name="T33" fmla="*/ 12 h 17"/>
              <a:gd name="T34" fmla="*/ 0 w 52"/>
              <a:gd name="T35" fmla="*/ 8 h 17"/>
              <a:gd name="T36" fmla="*/ 1 w 52"/>
              <a:gd name="T37" fmla="*/ 4 h 17"/>
              <a:gd name="T38" fmla="*/ 6 w 52"/>
              <a:gd name="T39" fmla="*/ 1 h 17"/>
              <a:gd name="T40" fmla="*/ 8 w 5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7"/>
              <a:gd name="T65" fmla="*/ 52 w 5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7">
                <a:moveTo>
                  <a:pt x="8" y="0"/>
                </a:moveTo>
                <a:lnTo>
                  <a:pt x="9" y="1"/>
                </a:lnTo>
                <a:lnTo>
                  <a:pt x="13" y="2"/>
                </a:lnTo>
                <a:lnTo>
                  <a:pt x="17" y="4"/>
                </a:lnTo>
                <a:lnTo>
                  <a:pt x="24" y="8"/>
                </a:lnTo>
                <a:lnTo>
                  <a:pt x="31" y="11"/>
                </a:lnTo>
                <a:lnTo>
                  <a:pt x="38" y="13"/>
                </a:lnTo>
                <a:lnTo>
                  <a:pt x="44" y="15"/>
                </a:lnTo>
                <a:lnTo>
                  <a:pt x="50" y="16"/>
                </a:lnTo>
                <a:lnTo>
                  <a:pt x="52" y="16"/>
                </a:lnTo>
                <a:lnTo>
                  <a:pt x="50" y="16"/>
                </a:lnTo>
                <a:lnTo>
                  <a:pt x="44" y="17"/>
                </a:lnTo>
                <a:lnTo>
                  <a:pt x="37" y="17"/>
                </a:lnTo>
                <a:lnTo>
                  <a:pt x="28" y="17"/>
                </a:lnTo>
                <a:lnTo>
                  <a:pt x="18" y="16"/>
                </a:lnTo>
                <a:lnTo>
                  <a:pt x="10" y="15"/>
                </a:lnTo>
                <a:lnTo>
                  <a:pt x="5" y="12"/>
                </a:lnTo>
                <a:lnTo>
                  <a:pt x="0" y="8"/>
                </a:lnTo>
                <a:lnTo>
                  <a:pt x="1" y="4"/>
                </a:lnTo>
                <a:lnTo>
                  <a:pt x="6" y="1"/>
                </a:lnTo>
                <a:lnTo>
                  <a:pt x="8" y="0"/>
                </a:lnTo>
                <a:close/>
              </a:path>
            </a:pathLst>
          </a:custGeom>
          <a:solidFill>
            <a:srgbClr val="000000"/>
          </a:solidFill>
          <a:ln w="9525">
            <a:noFill/>
            <a:round/>
            <a:headEnd/>
            <a:tailEnd/>
          </a:ln>
        </p:spPr>
        <p:txBody>
          <a:bodyPr>
            <a:prstTxWarp prst="textNoShape">
              <a:avLst/>
            </a:prstTxWarp>
          </a:bodyPr>
          <a:lstStyle/>
          <a:p>
            <a:endParaRPr lang="en-US"/>
          </a:p>
        </p:txBody>
      </p:sp>
      <p:sp>
        <p:nvSpPr>
          <p:cNvPr id="21" name="Text Box 23"/>
          <p:cNvSpPr txBox="1">
            <a:spLocks noChangeArrowheads="1"/>
          </p:cNvSpPr>
          <p:nvPr/>
        </p:nvSpPr>
        <p:spPr bwMode="auto">
          <a:xfrm>
            <a:off x="6011863" y="2997200"/>
            <a:ext cx="609600" cy="6858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endParaRPr lang="en-GB" sz="2400" b="1">
              <a:latin typeface="Trebuchet MS" pitchFamily="-108" charset="0"/>
            </a:endParaRPr>
          </a:p>
          <a:p>
            <a:pPr>
              <a:spcBef>
                <a:spcPct val="50000"/>
              </a:spcBef>
            </a:pPr>
            <a:endParaRPr lang="en-GB" sz="1000" b="1">
              <a:latin typeface="Trebuchet MS" pitchFamily="-108" charset="0"/>
            </a:endParaRPr>
          </a:p>
        </p:txBody>
      </p:sp>
      <p:sp>
        <p:nvSpPr>
          <p:cNvPr id="22" name="Text Box 24"/>
          <p:cNvSpPr txBox="1">
            <a:spLocks noChangeArrowheads="1"/>
          </p:cNvSpPr>
          <p:nvPr/>
        </p:nvSpPr>
        <p:spPr bwMode="auto">
          <a:xfrm rot="16200000">
            <a:off x="5352257" y="3728243"/>
            <a:ext cx="1644650" cy="614363"/>
          </a:xfrm>
          <a:prstGeom prst="rect">
            <a:avLst/>
          </a:prstGeom>
          <a:solidFill>
            <a:schemeClr val="bg1"/>
          </a:solidFill>
          <a:ln w="9525">
            <a:noFill/>
            <a:miter lim="800000"/>
            <a:headEnd/>
            <a:tailEnd/>
          </a:ln>
        </p:spPr>
        <p:txBody>
          <a:bodyPr vert="eaVert">
            <a:prstTxWarp prst="textNoShape">
              <a:avLst/>
            </a:prstTxWarp>
            <a:spAutoFit/>
          </a:bodyPr>
          <a:lstStyle/>
          <a:p>
            <a:pPr>
              <a:spcBef>
                <a:spcPct val="50000"/>
              </a:spcBef>
            </a:pPr>
            <a:endParaRPr lang="en-GB" sz="2400" b="1">
              <a:latin typeface="Trebuchet MS" pitchFamily="-108" charset="0"/>
            </a:endParaRPr>
          </a:p>
          <a:p>
            <a:pPr>
              <a:spcBef>
                <a:spcPct val="50000"/>
              </a:spcBef>
            </a:pPr>
            <a:endParaRPr lang="en-GB" sz="2400" b="1">
              <a:latin typeface="Trebuchet MS" pitchFamily="-108" charset="0"/>
            </a:endParaRPr>
          </a:p>
          <a:p>
            <a:pPr>
              <a:spcBef>
                <a:spcPct val="50000"/>
              </a:spcBef>
            </a:pPr>
            <a:endParaRPr lang="en-GB" sz="2400" b="1">
              <a:latin typeface="Trebuchet MS" pitchFamily="-108" charset="0"/>
            </a:endParaRPr>
          </a:p>
        </p:txBody>
      </p:sp>
      <p:sp>
        <p:nvSpPr>
          <p:cNvPr id="23" name="Text Box 25"/>
          <p:cNvSpPr txBox="1">
            <a:spLocks noChangeArrowheads="1"/>
          </p:cNvSpPr>
          <p:nvPr/>
        </p:nvSpPr>
        <p:spPr bwMode="auto">
          <a:xfrm>
            <a:off x="6248400" y="3675063"/>
            <a:ext cx="228600"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endParaRPr lang="en-US" sz="2400" b="1">
              <a:latin typeface="Trebuchet MS" pitchFamily="-108" charset="0"/>
            </a:endParaRPr>
          </a:p>
        </p:txBody>
      </p:sp>
      <p:grpSp>
        <p:nvGrpSpPr>
          <p:cNvPr id="24" name="Group 26"/>
          <p:cNvGrpSpPr>
            <a:grpSpLocks/>
          </p:cNvGrpSpPr>
          <p:nvPr/>
        </p:nvGrpSpPr>
        <p:grpSpPr bwMode="auto">
          <a:xfrm>
            <a:off x="3810000" y="2395538"/>
            <a:ext cx="1593850" cy="673100"/>
            <a:chOff x="2310" y="1509"/>
            <a:chExt cx="1004" cy="424"/>
          </a:xfrm>
        </p:grpSpPr>
        <p:sp>
          <p:nvSpPr>
            <p:cNvPr id="25" name="AutoShape 27"/>
            <p:cNvSpPr>
              <a:spLocks noChangeArrowheads="1"/>
            </p:cNvSpPr>
            <p:nvPr/>
          </p:nvSpPr>
          <p:spPr bwMode="auto">
            <a:xfrm rot="5400000">
              <a:off x="2315" y="1504"/>
              <a:ext cx="424" cy="434"/>
            </a:xfrm>
            <a:prstGeom prst="downArrow">
              <a:avLst>
                <a:gd name="adj1" fmla="val 50000"/>
                <a:gd name="adj2" fmla="val 2559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endParaRPr lang="en-US"/>
            </a:p>
          </p:txBody>
        </p:sp>
        <p:sp>
          <p:nvSpPr>
            <p:cNvPr id="26" name="AutoShape 28"/>
            <p:cNvSpPr>
              <a:spLocks noChangeArrowheads="1"/>
            </p:cNvSpPr>
            <p:nvPr/>
          </p:nvSpPr>
          <p:spPr bwMode="auto">
            <a:xfrm rot="-5400000">
              <a:off x="2885" y="1504"/>
              <a:ext cx="424" cy="434"/>
            </a:xfrm>
            <a:prstGeom prst="downArrow">
              <a:avLst>
                <a:gd name="adj1" fmla="val 50000"/>
                <a:gd name="adj2" fmla="val 2559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endParaRPr lang="en-US"/>
            </a:p>
          </p:txBody>
        </p:sp>
      </p:grpSp>
      <p:grpSp>
        <p:nvGrpSpPr>
          <p:cNvPr id="27" name="Group 5"/>
          <p:cNvGrpSpPr>
            <a:grpSpLocks/>
          </p:cNvGrpSpPr>
          <p:nvPr/>
        </p:nvGrpSpPr>
        <p:grpSpPr bwMode="auto">
          <a:xfrm>
            <a:off x="900113" y="1700213"/>
            <a:ext cx="2447925" cy="2997200"/>
            <a:chOff x="340" y="1020"/>
            <a:chExt cx="1542" cy="2024"/>
          </a:xfrm>
        </p:grpSpPr>
        <p:sp>
          <p:nvSpPr>
            <p:cNvPr id="28" name="Freeform 6"/>
            <p:cNvSpPr>
              <a:spLocks/>
            </p:cNvSpPr>
            <p:nvPr/>
          </p:nvSpPr>
          <p:spPr bwMode="auto">
            <a:xfrm>
              <a:off x="483" y="2887"/>
              <a:ext cx="333" cy="157"/>
            </a:xfrm>
            <a:custGeom>
              <a:avLst/>
              <a:gdLst>
                <a:gd name="T0" fmla="*/ 427 w 667"/>
                <a:gd name="T1" fmla="*/ 220 h 313"/>
                <a:gd name="T2" fmla="*/ 426 w 667"/>
                <a:gd name="T3" fmla="*/ 222 h 313"/>
                <a:gd name="T4" fmla="*/ 417 w 667"/>
                <a:gd name="T5" fmla="*/ 224 h 313"/>
                <a:gd name="T6" fmla="*/ 401 w 667"/>
                <a:gd name="T7" fmla="*/ 225 h 313"/>
                <a:gd name="T8" fmla="*/ 381 w 667"/>
                <a:gd name="T9" fmla="*/ 227 h 313"/>
                <a:gd name="T10" fmla="*/ 362 w 667"/>
                <a:gd name="T11" fmla="*/ 228 h 313"/>
                <a:gd name="T12" fmla="*/ 343 w 667"/>
                <a:gd name="T13" fmla="*/ 228 h 313"/>
                <a:gd name="T14" fmla="*/ 331 w 667"/>
                <a:gd name="T15" fmla="*/ 228 h 313"/>
                <a:gd name="T16" fmla="*/ 326 w 667"/>
                <a:gd name="T17" fmla="*/ 228 h 313"/>
                <a:gd name="T18" fmla="*/ 351 w 667"/>
                <a:gd name="T19" fmla="*/ 161 h 313"/>
                <a:gd name="T20" fmla="*/ 351 w 667"/>
                <a:gd name="T21" fmla="*/ 155 h 313"/>
                <a:gd name="T22" fmla="*/ 350 w 667"/>
                <a:gd name="T23" fmla="*/ 141 h 313"/>
                <a:gd name="T24" fmla="*/ 346 w 667"/>
                <a:gd name="T25" fmla="*/ 121 h 313"/>
                <a:gd name="T26" fmla="*/ 336 w 667"/>
                <a:gd name="T27" fmla="*/ 97 h 313"/>
                <a:gd name="T28" fmla="*/ 317 w 667"/>
                <a:gd name="T29" fmla="*/ 88 h 313"/>
                <a:gd name="T30" fmla="*/ 296 w 667"/>
                <a:gd name="T31" fmla="*/ 78 h 313"/>
                <a:gd name="T32" fmla="*/ 276 w 667"/>
                <a:gd name="T33" fmla="*/ 70 h 313"/>
                <a:gd name="T34" fmla="*/ 256 w 667"/>
                <a:gd name="T35" fmla="*/ 61 h 313"/>
                <a:gd name="T36" fmla="*/ 235 w 667"/>
                <a:gd name="T37" fmla="*/ 54 h 313"/>
                <a:gd name="T38" fmla="*/ 214 w 667"/>
                <a:gd name="T39" fmla="*/ 46 h 313"/>
                <a:gd name="T40" fmla="*/ 193 w 667"/>
                <a:gd name="T41" fmla="*/ 39 h 313"/>
                <a:gd name="T42" fmla="*/ 173 w 667"/>
                <a:gd name="T43" fmla="*/ 32 h 313"/>
                <a:gd name="T44" fmla="*/ 152 w 667"/>
                <a:gd name="T45" fmla="*/ 26 h 313"/>
                <a:gd name="T46" fmla="*/ 130 w 667"/>
                <a:gd name="T47" fmla="*/ 20 h 313"/>
                <a:gd name="T48" fmla="*/ 109 w 667"/>
                <a:gd name="T49" fmla="*/ 16 h 313"/>
                <a:gd name="T50" fmla="*/ 88 w 667"/>
                <a:gd name="T51" fmla="*/ 11 h 313"/>
                <a:gd name="T52" fmla="*/ 66 w 667"/>
                <a:gd name="T53" fmla="*/ 8 h 313"/>
                <a:gd name="T54" fmla="*/ 44 w 667"/>
                <a:gd name="T55" fmla="*/ 4 h 313"/>
                <a:gd name="T56" fmla="*/ 22 w 667"/>
                <a:gd name="T57" fmla="*/ 2 h 313"/>
                <a:gd name="T58" fmla="*/ 0 w 667"/>
                <a:gd name="T59" fmla="*/ 0 h 313"/>
                <a:gd name="T60" fmla="*/ 0 w 667"/>
                <a:gd name="T61" fmla="*/ 313 h 313"/>
                <a:gd name="T62" fmla="*/ 667 w 667"/>
                <a:gd name="T63" fmla="*/ 313 h 313"/>
                <a:gd name="T64" fmla="*/ 652 w 667"/>
                <a:gd name="T65" fmla="*/ 301 h 313"/>
                <a:gd name="T66" fmla="*/ 637 w 667"/>
                <a:gd name="T67" fmla="*/ 290 h 313"/>
                <a:gd name="T68" fmla="*/ 622 w 667"/>
                <a:gd name="T69" fmla="*/ 278 h 313"/>
                <a:gd name="T70" fmla="*/ 607 w 667"/>
                <a:gd name="T71" fmla="*/ 267 h 313"/>
                <a:gd name="T72" fmla="*/ 592 w 667"/>
                <a:gd name="T73" fmla="*/ 255 h 313"/>
                <a:gd name="T74" fmla="*/ 576 w 667"/>
                <a:gd name="T75" fmla="*/ 245 h 313"/>
                <a:gd name="T76" fmla="*/ 561 w 667"/>
                <a:gd name="T77" fmla="*/ 233 h 313"/>
                <a:gd name="T78" fmla="*/ 546 w 667"/>
                <a:gd name="T79" fmla="*/ 223 h 313"/>
                <a:gd name="T80" fmla="*/ 530 w 667"/>
                <a:gd name="T81" fmla="*/ 213 h 313"/>
                <a:gd name="T82" fmla="*/ 515 w 667"/>
                <a:gd name="T83" fmla="*/ 201 h 313"/>
                <a:gd name="T84" fmla="*/ 500 w 667"/>
                <a:gd name="T85" fmla="*/ 192 h 313"/>
                <a:gd name="T86" fmla="*/ 484 w 667"/>
                <a:gd name="T87" fmla="*/ 182 h 313"/>
                <a:gd name="T88" fmla="*/ 468 w 667"/>
                <a:gd name="T89" fmla="*/ 171 h 313"/>
                <a:gd name="T90" fmla="*/ 453 w 667"/>
                <a:gd name="T91" fmla="*/ 161 h 313"/>
                <a:gd name="T92" fmla="*/ 437 w 667"/>
                <a:gd name="T93" fmla="*/ 152 h 313"/>
                <a:gd name="T94" fmla="*/ 420 w 667"/>
                <a:gd name="T95" fmla="*/ 142 h 313"/>
                <a:gd name="T96" fmla="*/ 420 w 667"/>
                <a:gd name="T97" fmla="*/ 169 h 313"/>
                <a:gd name="T98" fmla="*/ 420 w 667"/>
                <a:gd name="T99" fmla="*/ 193 h 313"/>
                <a:gd name="T100" fmla="*/ 423 w 667"/>
                <a:gd name="T101" fmla="*/ 210 h 313"/>
                <a:gd name="T102" fmla="*/ 427 w 667"/>
                <a:gd name="T103" fmla="*/ 220 h 3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7"/>
                <a:gd name="T157" fmla="*/ 0 h 313"/>
                <a:gd name="T158" fmla="*/ 667 w 667"/>
                <a:gd name="T159" fmla="*/ 313 h 3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7" h="313">
                  <a:moveTo>
                    <a:pt x="427" y="220"/>
                  </a:moveTo>
                  <a:lnTo>
                    <a:pt x="426" y="222"/>
                  </a:lnTo>
                  <a:lnTo>
                    <a:pt x="417" y="224"/>
                  </a:lnTo>
                  <a:lnTo>
                    <a:pt x="401" y="225"/>
                  </a:lnTo>
                  <a:lnTo>
                    <a:pt x="381" y="227"/>
                  </a:lnTo>
                  <a:lnTo>
                    <a:pt x="362" y="228"/>
                  </a:lnTo>
                  <a:lnTo>
                    <a:pt x="343" y="228"/>
                  </a:lnTo>
                  <a:lnTo>
                    <a:pt x="331" y="228"/>
                  </a:lnTo>
                  <a:lnTo>
                    <a:pt x="326" y="228"/>
                  </a:lnTo>
                  <a:lnTo>
                    <a:pt x="351" y="161"/>
                  </a:lnTo>
                  <a:lnTo>
                    <a:pt x="351" y="155"/>
                  </a:lnTo>
                  <a:lnTo>
                    <a:pt x="350" y="141"/>
                  </a:lnTo>
                  <a:lnTo>
                    <a:pt x="346" y="121"/>
                  </a:lnTo>
                  <a:lnTo>
                    <a:pt x="336" y="97"/>
                  </a:lnTo>
                  <a:lnTo>
                    <a:pt x="317" y="88"/>
                  </a:lnTo>
                  <a:lnTo>
                    <a:pt x="296" y="78"/>
                  </a:lnTo>
                  <a:lnTo>
                    <a:pt x="276" y="70"/>
                  </a:lnTo>
                  <a:lnTo>
                    <a:pt x="256" y="61"/>
                  </a:lnTo>
                  <a:lnTo>
                    <a:pt x="235" y="54"/>
                  </a:lnTo>
                  <a:lnTo>
                    <a:pt x="214" y="46"/>
                  </a:lnTo>
                  <a:lnTo>
                    <a:pt x="193" y="39"/>
                  </a:lnTo>
                  <a:lnTo>
                    <a:pt x="173" y="32"/>
                  </a:lnTo>
                  <a:lnTo>
                    <a:pt x="152" y="26"/>
                  </a:lnTo>
                  <a:lnTo>
                    <a:pt x="130" y="20"/>
                  </a:lnTo>
                  <a:lnTo>
                    <a:pt x="109" y="16"/>
                  </a:lnTo>
                  <a:lnTo>
                    <a:pt x="88" y="11"/>
                  </a:lnTo>
                  <a:lnTo>
                    <a:pt x="66" y="8"/>
                  </a:lnTo>
                  <a:lnTo>
                    <a:pt x="44" y="4"/>
                  </a:lnTo>
                  <a:lnTo>
                    <a:pt x="22" y="2"/>
                  </a:lnTo>
                  <a:lnTo>
                    <a:pt x="0" y="0"/>
                  </a:lnTo>
                  <a:lnTo>
                    <a:pt x="0" y="313"/>
                  </a:lnTo>
                  <a:lnTo>
                    <a:pt x="667" y="313"/>
                  </a:lnTo>
                  <a:lnTo>
                    <a:pt x="652" y="301"/>
                  </a:lnTo>
                  <a:lnTo>
                    <a:pt x="637" y="290"/>
                  </a:lnTo>
                  <a:lnTo>
                    <a:pt x="622" y="278"/>
                  </a:lnTo>
                  <a:lnTo>
                    <a:pt x="607" y="267"/>
                  </a:lnTo>
                  <a:lnTo>
                    <a:pt x="592" y="255"/>
                  </a:lnTo>
                  <a:lnTo>
                    <a:pt x="576" y="245"/>
                  </a:lnTo>
                  <a:lnTo>
                    <a:pt x="561" y="233"/>
                  </a:lnTo>
                  <a:lnTo>
                    <a:pt x="546" y="223"/>
                  </a:lnTo>
                  <a:lnTo>
                    <a:pt x="530" y="213"/>
                  </a:lnTo>
                  <a:lnTo>
                    <a:pt x="515" y="201"/>
                  </a:lnTo>
                  <a:lnTo>
                    <a:pt x="500" y="192"/>
                  </a:lnTo>
                  <a:lnTo>
                    <a:pt x="484" y="182"/>
                  </a:lnTo>
                  <a:lnTo>
                    <a:pt x="468" y="171"/>
                  </a:lnTo>
                  <a:lnTo>
                    <a:pt x="453" y="161"/>
                  </a:lnTo>
                  <a:lnTo>
                    <a:pt x="437" y="152"/>
                  </a:lnTo>
                  <a:lnTo>
                    <a:pt x="420" y="142"/>
                  </a:lnTo>
                  <a:lnTo>
                    <a:pt x="420" y="169"/>
                  </a:lnTo>
                  <a:lnTo>
                    <a:pt x="420" y="193"/>
                  </a:lnTo>
                  <a:lnTo>
                    <a:pt x="423" y="210"/>
                  </a:lnTo>
                  <a:lnTo>
                    <a:pt x="427" y="220"/>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29" name="Group 7"/>
            <p:cNvGrpSpPr>
              <a:grpSpLocks/>
            </p:cNvGrpSpPr>
            <p:nvPr/>
          </p:nvGrpSpPr>
          <p:grpSpPr bwMode="auto">
            <a:xfrm>
              <a:off x="340" y="1020"/>
              <a:ext cx="1542" cy="2024"/>
              <a:chOff x="340" y="1020"/>
              <a:chExt cx="1542" cy="2024"/>
            </a:xfrm>
          </p:grpSpPr>
          <p:sp>
            <p:nvSpPr>
              <p:cNvPr id="30" name="Rectangle 8"/>
              <p:cNvSpPr>
                <a:spLocks noChangeArrowheads="1"/>
              </p:cNvSpPr>
              <p:nvPr/>
            </p:nvSpPr>
            <p:spPr bwMode="auto">
              <a:xfrm>
                <a:off x="340" y="1020"/>
                <a:ext cx="1542" cy="822"/>
              </a:xfrm>
              <a:prstGeom prst="rect">
                <a:avLst/>
              </a:prstGeom>
              <a:noFill/>
              <a:ln w="9525">
                <a:noFill/>
                <a:miter lim="800000"/>
                <a:headEnd/>
                <a:tailEnd/>
              </a:ln>
            </p:spPr>
            <p:txBody>
              <a:bodyPr lIns="92075" tIns="46038" rIns="92075" bIns="46038" anchor="b">
                <a:prstTxWarp prst="textNoShape">
                  <a:avLst/>
                </a:prstTxWarp>
              </a:bodyPr>
              <a:lstStyle/>
              <a:p>
                <a:pPr algn="ctr" eaLnBrk="0" hangingPunct="0">
                  <a:lnSpc>
                    <a:spcPct val="85000"/>
                  </a:lnSpc>
                  <a:buClr>
                    <a:srgbClr val="F78C3B"/>
                  </a:buClr>
                  <a:buFont typeface="Wingdings" pitchFamily="-108" charset="2"/>
                  <a:buNone/>
                  <a:tabLst>
                    <a:tab pos="334963" algn="l"/>
                  </a:tabLst>
                </a:pPr>
                <a:r>
                  <a:rPr lang="en-GB" sz="2400" b="1" dirty="0">
                    <a:latin typeface="Trebuchet MS" pitchFamily="-108" charset="0"/>
                  </a:rPr>
                  <a:t>IN SCHOOL </a:t>
                </a:r>
              </a:p>
              <a:p>
                <a:pPr algn="ctr" eaLnBrk="0" hangingPunct="0">
                  <a:lnSpc>
                    <a:spcPct val="85000"/>
                  </a:lnSpc>
                  <a:buClr>
                    <a:srgbClr val="F78C3B"/>
                  </a:buClr>
                  <a:buFont typeface="Wingdings" pitchFamily="-108" charset="2"/>
                  <a:buNone/>
                  <a:tabLst>
                    <a:tab pos="334963" algn="l"/>
                  </a:tabLst>
                </a:pPr>
                <a:endParaRPr lang="en-GB" sz="2400" b="1" dirty="0">
                  <a:latin typeface="Trebuchet MS" pitchFamily="-108" charset="0"/>
                </a:endParaRPr>
              </a:p>
              <a:p>
                <a:pPr algn="ctr" eaLnBrk="0" hangingPunct="0">
                  <a:lnSpc>
                    <a:spcPct val="85000"/>
                  </a:lnSpc>
                  <a:buClr>
                    <a:srgbClr val="F78C3B"/>
                  </a:buClr>
                  <a:buFont typeface="Wingdings" pitchFamily="-108" charset="2"/>
                  <a:buNone/>
                  <a:tabLst>
                    <a:tab pos="334963" algn="l"/>
                  </a:tabLst>
                </a:pPr>
                <a:r>
                  <a:rPr lang="en-GB" sz="2000" dirty="0">
                    <a:latin typeface="Trebuchet MS" pitchFamily="-108" charset="0"/>
                  </a:rPr>
                  <a:t>Supervised, filtered &amp; monitored</a:t>
                </a:r>
                <a:r>
                  <a:rPr lang="en-GB" sz="2400" b="1" dirty="0">
                    <a:latin typeface="Trebuchet MS" pitchFamily="-108" charset="0"/>
                  </a:rPr>
                  <a:t>     </a:t>
                </a:r>
                <a:endParaRPr lang="en-GB" sz="4000" b="1" dirty="0">
                  <a:latin typeface="Trebuchet MS" pitchFamily="-108" charset="0"/>
                </a:endParaRPr>
              </a:p>
            </p:txBody>
          </p:sp>
          <p:grpSp>
            <p:nvGrpSpPr>
              <p:cNvPr id="31" name="Group 9"/>
              <p:cNvGrpSpPr>
                <a:grpSpLocks/>
              </p:cNvGrpSpPr>
              <p:nvPr/>
            </p:nvGrpSpPr>
            <p:grpSpPr bwMode="auto">
              <a:xfrm>
                <a:off x="483" y="2024"/>
                <a:ext cx="1146" cy="1020"/>
                <a:chOff x="528" y="2160"/>
                <a:chExt cx="1146" cy="1020"/>
              </a:xfrm>
            </p:grpSpPr>
            <p:sp>
              <p:nvSpPr>
                <p:cNvPr id="32" name="Freeform 10"/>
                <p:cNvSpPr>
                  <a:spLocks/>
                </p:cNvSpPr>
                <p:nvPr/>
              </p:nvSpPr>
              <p:spPr bwMode="auto">
                <a:xfrm>
                  <a:off x="947" y="2476"/>
                  <a:ext cx="277" cy="268"/>
                </a:xfrm>
                <a:custGeom>
                  <a:avLst/>
                  <a:gdLst>
                    <a:gd name="T0" fmla="*/ 91 w 553"/>
                    <a:gd name="T1" fmla="*/ 349 h 536"/>
                    <a:gd name="T2" fmla="*/ 113 w 553"/>
                    <a:gd name="T3" fmla="*/ 350 h 536"/>
                    <a:gd name="T4" fmla="*/ 123 w 553"/>
                    <a:gd name="T5" fmla="*/ 349 h 536"/>
                    <a:gd name="T6" fmla="*/ 117 w 553"/>
                    <a:gd name="T7" fmla="*/ 364 h 536"/>
                    <a:gd name="T8" fmla="*/ 121 w 553"/>
                    <a:gd name="T9" fmla="*/ 378 h 536"/>
                    <a:gd name="T10" fmla="*/ 142 w 553"/>
                    <a:gd name="T11" fmla="*/ 393 h 536"/>
                    <a:gd name="T12" fmla="*/ 182 w 553"/>
                    <a:gd name="T13" fmla="*/ 422 h 536"/>
                    <a:gd name="T14" fmla="*/ 223 w 553"/>
                    <a:gd name="T15" fmla="*/ 452 h 536"/>
                    <a:gd name="T16" fmla="*/ 262 w 553"/>
                    <a:gd name="T17" fmla="*/ 480 h 536"/>
                    <a:gd name="T18" fmla="*/ 301 w 553"/>
                    <a:gd name="T19" fmla="*/ 508 h 536"/>
                    <a:gd name="T20" fmla="*/ 340 w 553"/>
                    <a:gd name="T21" fmla="*/ 536 h 536"/>
                    <a:gd name="T22" fmla="*/ 334 w 553"/>
                    <a:gd name="T23" fmla="*/ 507 h 536"/>
                    <a:gd name="T24" fmla="*/ 339 w 553"/>
                    <a:gd name="T25" fmla="*/ 508 h 536"/>
                    <a:gd name="T26" fmla="*/ 362 w 553"/>
                    <a:gd name="T27" fmla="*/ 520 h 536"/>
                    <a:gd name="T28" fmla="*/ 384 w 553"/>
                    <a:gd name="T29" fmla="*/ 526 h 536"/>
                    <a:gd name="T30" fmla="*/ 411 w 553"/>
                    <a:gd name="T31" fmla="*/ 500 h 536"/>
                    <a:gd name="T32" fmla="*/ 424 w 553"/>
                    <a:gd name="T33" fmla="*/ 476 h 536"/>
                    <a:gd name="T34" fmla="*/ 435 w 553"/>
                    <a:gd name="T35" fmla="*/ 455 h 536"/>
                    <a:gd name="T36" fmla="*/ 431 w 553"/>
                    <a:gd name="T37" fmla="*/ 446 h 536"/>
                    <a:gd name="T38" fmla="*/ 453 w 553"/>
                    <a:gd name="T39" fmla="*/ 408 h 536"/>
                    <a:gd name="T40" fmla="*/ 468 w 553"/>
                    <a:gd name="T41" fmla="*/ 407 h 536"/>
                    <a:gd name="T42" fmla="*/ 489 w 553"/>
                    <a:gd name="T43" fmla="*/ 404 h 536"/>
                    <a:gd name="T44" fmla="*/ 501 w 553"/>
                    <a:gd name="T45" fmla="*/ 393 h 536"/>
                    <a:gd name="T46" fmla="*/ 495 w 553"/>
                    <a:gd name="T47" fmla="*/ 378 h 536"/>
                    <a:gd name="T48" fmla="*/ 482 w 553"/>
                    <a:gd name="T49" fmla="*/ 311 h 536"/>
                    <a:gd name="T50" fmla="*/ 504 w 553"/>
                    <a:gd name="T51" fmla="*/ 291 h 536"/>
                    <a:gd name="T52" fmla="*/ 512 w 553"/>
                    <a:gd name="T53" fmla="*/ 299 h 536"/>
                    <a:gd name="T54" fmla="*/ 545 w 553"/>
                    <a:gd name="T55" fmla="*/ 276 h 536"/>
                    <a:gd name="T56" fmla="*/ 550 w 553"/>
                    <a:gd name="T57" fmla="*/ 175 h 536"/>
                    <a:gd name="T58" fmla="*/ 530 w 553"/>
                    <a:gd name="T59" fmla="*/ 128 h 536"/>
                    <a:gd name="T60" fmla="*/ 485 w 553"/>
                    <a:gd name="T61" fmla="*/ 68 h 536"/>
                    <a:gd name="T62" fmla="*/ 412 w 553"/>
                    <a:gd name="T63" fmla="*/ 18 h 536"/>
                    <a:gd name="T64" fmla="*/ 326 w 553"/>
                    <a:gd name="T65" fmla="*/ 1 h 536"/>
                    <a:gd name="T66" fmla="*/ 271 w 553"/>
                    <a:gd name="T67" fmla="*/ 2 h 536"/>
                    <a:gd name="T68" fmla="*/ 193 w 553"/>
                    <a:gd name="T69" fmla="*/ 39 h 536"/>
                    <a:gd name="T70" fmla="*/ 126 w 553"/>
                    <a:gd name="T71" fmla="*/ 147 h 536"/>
                    <a:gd name="T72" fmla="*/ 97 w 553"/>
                    <a:gd name="T73" fmla="*/ 208 h 536"/>
                    <a:gd name="T74" fmla="*/ 62 w 553"/>
                    <a:gd name="T75" fmla="*/ 215 h 536"/>
                    <a:gd name="T76" fmla="*/ 48 w 553"/>
                    <a:gd name="T77" fmla="*/ 242 h 536"/>
                    <a:gd name="T78" fmla="*/ 42 w 553"/>
                    <a:gd name="T79" fmla="*/ 284 h 536"/>
                    <a:gd name="T80" fmla="*/ 33 w 553"/>
                    <a:gd name="T81" fmla="*/ 294 h 536"/>
                    <a:gd name="T82" fmla="*/ 12 w 553"/>
                    <a:gd name="T83" fmla="*/ 301 h 536"/>
                    <a:gd name="T84" fmla="*/ 11 w 553"/>
                    <a:gd name="T85" fmla="*/ 312 h 536"/>
                    <a:gd name="T86" fmla="*/ 38 w 553"/>
                    <a:gd name="T87" fmla="*/ 327 h 536"/>
                    <a:gd name="T88" fmla="*/ 66 w 553"/>
                    <a:gd name="T89" fmla="*/ 343 h 536"/>
                    <a:gd name="T90" fmla="*/ 75 w 553"/>
                    <a:gd name="T91" fmla="*/ 346 h 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536"/>
                    <a:gd name="T140" fmla="*/ 553 w 553"/>
                    <a:gd name="T141" fmla="*/ 536 h 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536">
                      <a:moveTo>
                        <a:pt x="75" y="344"/>
                      </a:moveTo>
                      <a:lnTo>
                        <a:pt x="83" y="347"/>
                      </a:lnTo>
                      <a:lnTo>
                        <a:pt x="91" y="349"/>
                      </a:lnTo>
                      <a:lnTo>
                        <a:pt x="100" y="349"/>
                      </a:lnTo>
                      <a:lnTo>
                        <a:pt x="108" y="350"/>
                      </a:lnTo>
                      <a:lnTo>
                        <a:pt x="113" y="350"/>
                      </a:lnTo>
                      <a:lnTo>
                        <a:pt x="118" y="349"/>
                      </a:lnTo>
                      <a:lnTo>
                        <a:pt x="121" y="349"/>
                      </a:lnTo>
                      <a:lnTo>
                        <a:pt x="123" y="349"/>
                      </a:lnTo>
                      <a:lnTo>
                        <a:pt x="121" y="351"/>
                      </a:lnTo>
                      <a:lnTo>
                        <a:pt x="120" y="356"/>
                      </a:lnTo>
                      <a:lnTo>
                        <a:pt x="117" y="364"/>
                      </a:lnTo>
                      <a:lnTo>
                        <a:pt x="113" y="373"/>
                      </a:lnTo>
                      <a:lnTo>
                        <a:pt x="118" y="375"/>
                      </a:lnTo>
                      <a:lnTo>
                        <a:pt x="121" y="378"/>
                      </a:lnTo>
                      <a:lnTo>
                        <a:pt x="125" y="380"/>
                      </a:lnTo>
                      <a:lnTo>
                        <a:pt x="128" y="382"/>
                      </a:lnTo>
                      <a:lnTo>
                        <a:pt x="142" y="393"/>
                      </a:lnTo>
                      <a:lnTo>
                        <a:pt x="156" y="402"/>
                      </a:lnTo>
                      <a:lnTo>
                        <a:pt x="170" y="412"/>
                      </a:lnTo>
                      <a:lnTo>
                        <a:pt x="182" y="422"/>
                      </a:lnTo>
                      <a:lnTo>
                        <a:pt x="196" y="432"/>
                      </a:lnTo>
                      <a:lnTo>
                        <a:pt x="209" y="441"/>
                      </a:lnTo>
                      <a:lnTo>
                        <a:pt x="223" y="452"/>
                      </a:lnTo>
                      <a:lnTo>
                        <a:pt x="235" y="461"/>
                      </a:lnTo>
                      <a:lnTo>
                        <a:pt x="248" y="470"/>
                      </a:lnTo>
                      <a:lnTo>
                        <a:pt x="262" y="480"/>
                      </a:lnTo>
                      <a:lnTo>
                        <a:pt x="275" y="490"/>
                      </a:lnTo>
                      <a:lnTo>
                        <a:pt x="288" y="499"/>
                      </a:lnTo>
                      <a:lnTo>
                        <a:pt x="301" y="508"/>
                      </a:lnTo>
                      <a:lnTo>
                        <a:pt x="314" y="517"/>
                      </a:lnTo>
                      <a:lnTo>
                        <a:pt x="328" y="526"/>
                      </a:lnTo>
                      <a:lnTo>
                        <a:pt x="340" y="536"/>
                      </a:lnTo>
                      <a:lnTo>
                        <a:pt x="338" y="524"/>
                      </a:lnTo>
                      <a:lnTo>
                        <a:pt x="336" y="515"/>
                      </a:lnTo>
                      <a:lnTo>
                        <a:pt x="334" y="507"/>
                      </a:lnTo>
                      <a:lnTo>
                        <a:pt x="333" y="505"/>
                      </a:lnTo>
                      <a:lnTo>
                        <a:pt x="334" y="506"/>
                      </a:lnTo>
                      <a:lnTo>
                        <a:pt x="339" y="508"/>
                      </a:lnTo>
                      <a:lnTo>
                        <a:pt x="346" y="511"/>
                      </a:lnTo>
                      <a:lnTo>
                        <a:pt x="354" y="515"/>
                      </a:lnTo>
                      <a:lnTo>
                        <a:pt x="362" y="520"/>
                      </a:lnTo>
                      <a:lnTo>
                        <a:pt x="370" y="523"/>
                      </a:lnTo>
                      <a:lnTo>
                        <a:pt x="378" y="525"/>
                      </a:lnTo>
                      <a:lnTo>
                        <a:pt x="384" y="526"/>
                      </a:lnTo>
                      <a:lnTo>
                        <a:pt x="394" y="522"/>
                      </a:lnTo>
                      <a:lnTo>
                        <a:pt x="404" y="513"/>
                      </a:lnTo>
                      <a:lnTo>
                        <a:pt x="411" y="500"/>
                      </a:lnTo>
                      <a:lnTo>
                        <a:pt x="414" y="488"/>
                      </a:lnTo>
                      <a:lnTo>
                        <a:pt x="417" y="480"/>
                      </a:lnTo>
                      <a:lnTo>
                        <a:pt x="424" y="476"/>
                      </a:lnTo>
                      <a:lnTo>
                        <a:pt x="431" y="471"/>
                      </a:lnTo>
                      <a:lnTo>
                        <a:pt x="435" y="463"/>
                      </a:lnTo>
                      <a:lnTo>
                        <a:pt x="435" y="455"/>
                      </a:lnTo>
                      <a:lnTo>
                        <a:pt x="434" y="449"/>
                      </a:lnTo>
                      <a:lnTo>
                        <a:pt x="431" y="447"/>
                      </a:lnTo>
                      <a:lnTo>
                        <a:pt x="431" y="446"/>
                      </a:lnTo>
                      <a:lnTo>
                        <a:pt x="452" y="441"/>
                      </a:lnTo>
                      <a:lnTo>
                        <a:pt x="452" y="408"/>
                      </a:lnTo>
                      <a:lnTo>
                        <a:pt x="453" y="408"/>
                      </a:lnTo>
                      <a:lnTo>
                        <a:pt x="457" y="408"/>
                      </a:lnTo>
                      <a:lnTo>
                        <a:pt x="462" y="408"/>
                      </a:lnTo>
                      <a:lnTo>
                        <a:pt x="468" y="407"/>
                      </a:lnTo>
                      <a:lnTo>
                        <a:pt x="475" y="407"/>
                      </a:lnTo>
                      <a:lnTo>
                        <a:pt x="483" y="405"/>
                      </a:lnTo>
                      <a:lnTo>
                        <a:pt x="489" y="404"/>
                      </a:lnTo>
                      <a:lnTo>
                        <a:pt x="495" y="403"/>
                      </a:lnTo>
                      <a:lnTo>
                        <a:pt x="500" y="399"/>
                      </a:lnTo>
                      <a:lnTo>
                        <a:pt x="501" y="393"/>
                      </a:lnTo>
                      <a:lnTo>
                        <a:pt x="500" y="388"/>
                      </a:lnTo>
                      <a:lnTo>
                        <a:pt x="499" y="386"/>
                      </a:lnTo>
                      <a:lnTo>
                        <a:pt x="495" y="378"/>
                      </a:lnTo>
                      <a:lnTo>
                        <a:pt x="485" y="357"/>
                      </a:lnTo>
                      <a:lnTo>
                        <a:pt x="478" y="333"/>
                      </a:lnTo>
                      <a:lnTo>
                        <a:pt x="482" y="311"/>
                      </a:lnTo>
                      <a:lnTo>
                        <a:pt x="489" y="303"/>
                      </a:lnTo>
                      <a:lnTo>
                        <a:pt x="497" y="296"/>
                      </a:lnTo>
                      <a:lnTo>
                        <a:pt x="504" y="291"/>
                      </a:lnTo>
                      <a:lnTo>
                        <a:pt x="507" y="289"/>
                      </a:lnTo>
                      <a:lnTo>
                        <a:pt x="508" y="292"/>
                      </a:lnTo>
                      <a:lnTo>
                        <a:pt x="512" y="299"/>
                      </a:lnTo>
                      <a:lnTo>
                        <a:pt x="520" y="304"/>
                      </a:lnTo>
                      <a:lnTo>
                        <a:pt x="533" y="298"/>
                      </a:lnTo>
                      <a:lnTo>
                        <a:pt x="545" y="276"/>
                      </a:lnTo>
                      <a:lnTo>
                        <a:pt x="552" y="242"/>
                      </a:lnTo>
                      <a:lnTo>
                        <a:pt x="553" y="205"/>
                      </a:lnTo>
                      <a:lnTo>
                        <a:pt x="550" y="175"/>
                      </a:lnTo>
                      <a:lnTo>
                        <a:pt x="545" y="162"/>
                      </a:lnTo>
                      <a:lnTo>
                        <a:pt x="538" y="146"/>
                      </a:lnTo>
                      <a:lnTo>
                        <a:pt x="530" y="128"/>
                      </a:lnTo>
                      <a:lnTo>
                        <a:pt x="519" y="108"/>
                      </a:lnTo>
                      <a:lnTo>
                        <a:pt x="504" y="88"/>
                      </a:lnTo>
                      <a:lnTo>
                        <a:pt x="485" y="68"/>
                      </a:lnTo>
                      <a:lnTo>
                        <a:pt x="465" y="49"/>
                      </a:lnTo>
                      <a:lnTo>
                        <a:pt x="439" y="32"/>
                      </a:lnTo>
                      <a:lnTo>
                        <a:pt x="412" y="18"/>
                      </a:lnTo>
                      <a:lnTo>
                        <a:pt x="382" y="9"/>
                      </a:lnTo>
                      <a:lnTo>
                        <a:pt x="353" y="4"/>
                      </a:lnTo>
                      <a:lnTo>
                        <a:pt x="326" y="1"/>
                      </a:lnTo>
                      <a:lnTo>
                        <a:pt x="302" y="0"/>
                      </a:lnTo>
                      <a:lnTo>
                        <a:pt x="284" y="1"/>
                      </a:lnTo>
                      <a:lnTo>
                        <a:pt x="271" y="2"/>
                      </a:lnTo>
                      <a:lnTo>
                        <a:pt x="267" y="2"/>
                      </a:lnTo>
                      <a:lnTo>
                        <a:pt x="226" y="14"/>
                      </a:lnTo>
                      <a:lnTo>
                        <a:pt x="193" y="39"/>
                      </a:lnTo>
                      <a:lnTo>
                        <a:pt x="165" y="72"/>
                      </a:lnTo>
                      <a:lnTo>
                        <a:pt x="143" y="110"/>
                      </a:lnTo>
                      <a:lnTo>
                        <a:pt x="126" y="147"/>
                      </a:lnTo>
                      <a:lnTo>
                        <a:pt x="113" y="180"/>
                      </a:lnTo>
                      <a:lnTo>
                        <a:pt x="103" y="201"/>
                      </a:lnTo>
                      <a:lnTo>
                        <a:pt x="97" y="208"/>
                      </a:lnTo>
                      <a:lnTo>
                        <a:pt x="82" y="206"/>
                      </a:lnTo>
                      <a:lnTo>
                        <a:pt x="71" y="208"/>
                      </a:lnTo>
                      <a:lnTo>
                        <a:pt x="62" y="215"/>
                      </a:lnTo>
                      <a:lnTo>
                        <a:pt x="55" y="224"/>
                      </a:lnTo>
                      <a:lnTo>
                        <a:pt x="51" y="234"/>
                      </a:lnTo>
                      <a:lnTo>
                        <a:pt x="48" y="242"/>
                      </a:lnTo>
                      <a:lnTo>
                        <a:pt x="47" y="249"/>
                      </a:lnTo>
                      <a:lnTo>
                        <a:pt x="47" y="251"/>
                      </a:lnTo>
                      <a:lnTo>
                        <a:pt x="42" y="284"/>
                      </a:lnTo>
                      <a:lnTo>
                        <a:pt x="42" y="286"/>
                      </a:lnTo>
                      <a:lnTo>
                        <a:pt x="40" y="289"/>
                      </a:lnTo>
                      <a:lnTo>
                        <a:pt x="33" y="294"/>
                      </a:lnTo>
                      <a:lnTo>
                        <a:pt x="21" y="298"/>
                      </a:lnTo>
                      <a:lnTo>
                        <a:pt x="17" y="299"/>
                      </a:lnTo>
                      <a:lnTo>
                        <a:pt x="12" y="301"/>
                      </a:lnTo>
                      <a:lnTo>
                        <a:pt x="6" y="304"/>
                      </a:lnTo>
                      <a:lnTo>
                        <a:pt x="0" y="307"/>
                      </a:lnTo>
                      <a:lnTo>
                        <a:pt x="11" y="312"/>
                      </a:lnTo>
                      <a:lnTo>
                        <a:pt x="20" y="317"/>
                      </a:lnTo>
                      <a:lnTo>
                        <a:pt x="29" y="322"/>
                      </a:lnTo>
                      <a:lnTo>
                        <a:pt x="38" y="327"/>
                      </a:lnTo>
                      <a:lnTo>
                        <a:pt x="48" y="333"/>
                      </a:lnTo>
                      <a:lnTo>
                        <a:pt x="57" y="337"/>
                      </a:lnTo>
                      <a:lnTo>
                        <a:pt x="66" y="343"/>
                      </a:lnTo>
                      <a:lnTo>
                        <a:pt x="75" y="349"/>
                      </a:lnTo>
                      <a:lnTo>
                        <a:pt x="75" y="347"/>
                      </a:lnTo>
                      <a:lnTo>
                        <a:pt x="75" y="346"/>
                      </a:lnTo>
                      <a:lnTo>
                        <a:pt x="75" y="344"/>
                      </a:lnTo>
                      <a:close/>
                    </a:path>
                  </a:pathLst>
                </a:custGeom>
                <a:solidFill>
                  <a:srgbClr val="000000"/>
                </a:solidFill>
                <a:ln w="9525">
                  <a:noFill/>
                  <a:round/>
                  <a:headEnd/>
                  <a:tailEnd/>
                </a:ln>
              </p:spPr>
              <p:txBody>
                <a:bodyPr>
                  <a:prstTxWarp prst="textNoShape">
                    <a:avLst/>
                  </a:prstTxWarp>
                </a:bodyPr>
                <a:lstStyle/>
                <a:p>
                  <a:endParaRPr lang="en-US"/>
                </a:p>
              </p:txBody>
            </p:sp>
            <p:sp>
              <p:nvSpPr>
                <p:cNvPr id="33" name="Freeform 11"/>
                <p:cNvSpPr>
                  <a:spLocks/>
                </p:cNvSpPr>
                <p:nvPr/>
              </p:nvSpPr>
              <p:spPr bwMode="auto">
                <a:xfrm>
                  <a:off x="528" y="2160"/>
                  <a:ext cx="860" cy="1020"/>
                </a:xfrm>
                <a:custGeom>
                  <a:avLst/>
                  <a:gdLst>
                    <a:gd name="T0" fmla="*/ 1452 w 1721"/>
                    <a:gd name="T1" fmla="*/ 1816 h 2040"/>
                    <a:gd name="T2" fmla="*/ 1379 w 1721"/>
                    <a:gd name="T3" fmla="*/ 1773 h 2040"/>
                    <a:gd name="T4" fmla="*/ 1337 w 1721"/>
                    <a:gd name="T5" fmla="*/ 1743 h 2040"/>
                    <a:gd name="T6" fmla="*/ 1394 w 1721"/>
                    <a:gd name="T7" fmla="*/ 1730 h 2040"/>
                    <a:gd name="T8" fmla="*/ 1440 w 1721"/>
                    <a:gd name="T9" fmla="*/ 1701 h 2040"/>
                    <a:gd name="T10" fmla="*/ 1494 w 1721"/>
                    <a:gd name="T11" fmla="*/ 1744 h 2040"/>
                    <a:gd name="T12" fmla="*/ 1545 w 1721"/>
                    <a:gd name="T13" fmla="*/ 1751 h 2040"/>
                    <a:gd name="T14" fmla="*/ 1557 w 1721"/>
                    <a:gd name="T15" fmla="*/ 1695 h 2040"/>
                    <a:gd name="T16" fmla="*/ 1516 w 1721"/>
                    <a:gd name="T17" fmla="*/ 1638 h 2040"/>
                    <a:gd name="T18" fmla="*/ 1436 w 1721"/>
                    <a:gd name="T19" fmla="*/ 1604 h 2040"/>
                    <a:gd name="T20" fmla="*/ 1283 w 1721"/>
                    <a:gd name="T21" fmla="*/ 1641 h 2040"/>
                    <a:gd name="T22" fmla="*/ 1202 w 1721"/>
                    <a:gd name="T23" fmla="*/ 1630 h 2040"/>
                    <a:gd name="T24" fmla="*/ 1194 w 1721"/>
                    <a:gd name="T25" fmla="*/ 1483 h 2040"/>
                    <a:gd name="T26" fmla="*/ 1182 w 1721"/>
                    <a:gd name="T27" fmla="*/ 1185 h 2040"/>
                    <a:gd name="T28" fmla="*/ 1100 w 1721"/>
                    <a:gd name="T29" fmla="*/ 1113 h 2040"/>
                    <a:gd name="T30" fmla="*/ 994 w 1721"/>
                    <a:gd name="T31" fmla="*/ 1035 h 2040"/>
                    <a:gd name="T32" fmla="*/ 946 w 1721"/>
                    <a:gd name="T33" fmla="*/ 1017 h 2040"/>
                    <a:gd name="T34" fmla="*/ 905 w 1721"/>
                    <a:gd name="T35" fmla="*/ 1044 h 2040"/>
                    <a:gd name="T36" fmla="*/ 895 w 1721"/>
                    <a:gd name="T37" fmla="*/ 970 h 2040"/>
                    <a:gd name="T38" fmla="*/ 820 w 1721"/>
                    <a:gd name="T39" fmla="*/ 954 h 2040"/>
                    <a:gd name="T40" fmla="*/ 737 w 1721"/>
                    <a:gd name="T41" fmla="*/ 1033 h 2040"/>
                    <a:gd name="T42" fmla="*/ 759 w 1721"/>
                    <a:gd name="T43" fmla="*/ 1144 h 2040"/>
                    <a:gd name="T44" fmla="*/ 790 w 1721"/>
                    <a:gd name="T45" fmla="*/ 1141 h 2040"/>
                    <a:gd name="T46" fmla="*/ 731 w 1721"/>
                    <a:gd name="T47" fmla="*/ 1193 h 2040"/>
                    <a:gd name="T48" fmla="*/ 624 w 1721"/>
                    <a:gd name="T49" fmla="*/ 1382 h 2040"/>
                    <a:gd name="T50" fmla="*/ 563 w 1721"/>
                    <a:gd name="T51" fmla="*/ 1626 h 2040"/>
                    <a:gd name="T52" fmla="*/ 529 w 1721"/>
                    <a:gd name="T53" fmla="*/ 1484 h 2040"/>
                    <a:gd name="T54" fmla="*/ 515 w 1721"/>
                    <a:gd name="T55" fmla="*/ 1265 h 2040"/>
                    <a:gd name="T56" fmla="*/ 545 w 1721"/>
                    <a:gd name="T57" fmla="*/ 1055 h 2040"/>
                    <a:gd name="T58" fmla="*/ 594 w 1721"/>
                    <a:gd name="T59" fmla="*/ 917 h 2040"/>
                    <a:gd name="T60" fmla="*/ 632 w 1721"/>
                    <a:gd name="T61" fmla="*/ 692 h 2040"/>
                    <a:gd name="T62" fmla="*/ 642 w 1721"/>
                    <a:gd name="T63" fmla="*/ 553 h 2040"/>
                    <a:gd name="T64" fmla="*/ 697 w 1721"/>
                    <a:gd name="T65" fmla="*/ 550 h 2040"/>
                    <a:gd name="T66" fmla="*/ 794 w 1721"/>
                    <a:gd name="T67" fmla="*/ 519 h 2040"/>
                    <a:gd name="T68" fmla="*/ 817 w 1721"/>
                    <a:gd name="T69" fmla="*/ 460 h 2040"/>
                    <a:gd name="T70" fmla="*/ 855 w 1721"/>
                    <a:gd name="T71" fmla="*/ 402 h 2040"/>
                    <a:gd name="T72" fmla="*/ 833 w 1721"/>
                    <a:gd name="T73" fmla="*/ 325 h 2040"/>
                    <a:gd name="T74" fmla="*/ 840 w 1721"/>
                    <a:gd name="T75" fmla="*/ 259 h 2040"/>
                    <a:gd name="T76" fmla="*/ 826 w 1721"/>
                    <a:gd name="T77" fmla="*/ 144 h 2040"/>
                    <a:gd name="T78" fmla="*/ 862 w 1721"/>
                    <a:gd name="T79" fmla="*/ 112 h 2040"/>
                    <a:gd name="T80" fmla="*/ 790 w 1721"/>
                    <a:gd name="T81" fmla="*/ 35 h 2040"/>
                    <a:gd name="T82" fmla="*/ 670 w 1721"/>
                    <a:gd name="T83" fmla="*/ 8 h 2040"/>
                    <a:gd name="T84" fmla="*/ 567 w 1721"/>
                    <a:gd name="T85" fmla="*/ 1 h 2040"/>
                    <a:gd name="T86" fmla="*/ 448 w 1721"/>
                    <a:gd name="T87" fmla="*/ 68 h 2040"/>
                    <a:gd name="T88" fmla="*/ 365 w 1721"/>
                    <a:gd name="T89" fmla="*/ 288 h 2040"/>
                    <a:gd name="T90" fmla="*/ 389 w 1721"/>
                    <a:gd name="T91" fmla="*/ 372 h 2040"/>
                    <a:gd name="T92" fmla="*/ 331 w 1721"/>
                    <a:gd name="T93" fmla="*/ 386 h 2040"/>
                    <a:gd name="T94" fmla="*/ 256 w 1721"/>
                    <a:gd name="T95" fmla="*/ 435 h 2040"/>
                    <a:gd name="T96" fmla="*/ 134 w 1721"/>
                    <a:gd name="T97" fmla="*/ 509 h 2040"/>
                    <a:gd name="T98" fmla="*/ 17 w 1721"/>
                    <a:gd name="T99" fmla="*/ 592 h 2040"/>
                    <a:gd name="T100" fmla="*/ 88 w 1721"/>
                    <a:gd name="T101" fmla="*/ 1738 h 2040"/>
                    <a:gd name="T102" fmla="*/ 256 w 1721"/>
                    <a:gd name="T103" fmla="*/ 1788 h 2040"/>
                    <a:gd name="T104" fmla="*/ 326 w 1721"/>
                    <a:gd name="T105" fmla="*/ 1807 h 2040"/>
                    <a:gd name="T106" fmla="*/ 283 w 1721"/>
                    <a:gd name="T107" fmla="*/ 1663 h 2040"/>
                    <a:gd name="T108" fmla="*/ 334 w 1721"/>
                    <a:gd name="T109" fmla="*/ 1556 h 2040"/>
                    <a:gd name="T110" fmla="*/ 394 w 1721"/>
                    <a:gd name="T111" fmla="*/ 1694 h 2040"/>
                    <a:gd name="T112" fmla="*/ 445 w 1721"/>
                    <a:gd name="T113" fmla="*/ 1718 h 2040"/>
                    <a:gd name="T114" fmla="*/ 423 w 1721"/>
                    <a:gd name="T115" fmla="*/ 1782 h 2040"/>
                    <a:gd name="T116" fmla="*/ 484 w 1721"/>
                    <a:gd name="T117" fmla="*/ 1909 h 2040"/>
                    <a:gd name="T118" fmla="*/ 607 w 1721"/>
                    <a:gd name="T119" fmla="*/ 1994 h 2040"/>
                    <a:gd name="T120" fmla="*/ 1574 w 1721"/>
                    <a:gd name="T121" fmla="*/ 2035 h 2040"/>
                    <a:gd name="T122" fmla="*/ 1638 w 1721"/>
                    <a:gd name="T123" fmla="*/ 1939 h 20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1"/>
                    <a:gd name="T187" fmla="*/ 0 h 2040"/>
                    <a:gd name="T188" fmla="*/ 1721 w 1721"/>
                    <a:gd name="T189" fmla="*/ 2040 h 20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1" h="2040">
                      <a:moveTo>
                        <a:pt x="1683" y="1807"/>
                      </a:moveTo>
                      <a:lnTo>
                        <a:pt x="1661" y="1785"/>
                      </a:lnTo>
                      <a:lnTo>
                        <a:pt x="1589" y="1815"/>
                      </a:lnTo>
                      <a:lnTo>
                        <a:pt x="1564" y="1795"/>
                      </a:lnTo>
                      <a:lnTo>
                        <a:pt x="1466" y="1828"/>
                      </a:lnTo>
                      <a:lnTo>
                        <a:pt x="1464" y="1827"/>
                      </a:lnTo>
                      <a:lnTo>
                        <a:pt x="1459" y="1822"/>
                      </a:lnTo>
                      <a:lnTo>
                        <a:pt x="1452" y="1816"/>
                      </a:lnTo>
                      <a:lnTo>
                        <a:pt x="1443" y="1809"/>
                      </a:lnTo>
                      <a:lnTo>
                        <a:pt x="1434" y="1801"/>
                      </a:lnTo>
                      <a:lnTo>
                        <a:pt x="1425" y="1795"/>
                      </a:lnTo>
                      <a:lnTo>
                        <a:pt x="1416" y="1788"/>
                      </a:lnTo>
                      <a:lnTo>
                        <a:pt x="1409" y="1782"/>
                      </a:lnTo>
                      <a:lnTo>
                        <a:pt x="1401" y="1777"/>
                      </a:lnTo>
                      <a:lnTo>
                        <a:pt x="1390" y="1775"/>
                      </a:lnTo>
                      <a:lnTo>
                        <a:pt x="1379" y="1773"/>
                      </a:lnTo>
                      <a:lnTo>
                        <a:pt x="1366" y="1770"/>
                      </a:lnTo>
                      <a:lnTo>
                        <a:pt x="1356" y="1770"/>
                      </a:lnTo>
                      <a:lnTo>
                        <a:pt x="1346" y="1769"/>
                      </a:lnTo>
                      <a:lnTo>
                        <a:pt x="1339" y="1769"/>
                      </a:lnTo>
                      <a:lnTo>
                        <a:pt x="1337" y="1769"/>
                      </a:lnTo>
                      <a:lnTo>
                        <a:pt x="1333" y="1744"/>
                      </a:lnTo>
                      <a:lnTo>
                        <a:pt x="1334" y="1744"/>
                      </a:lnTo>
                      <a:lnTo>
                        <a:pt x="1337" y="1743"/>
                      </a:lnTo>
                      <a:lnTo>
                        <a:pt x="1342" y="1740"/>
                      </a:lnTo>
                      <a:lnTo>
                        <a:pt x="1348" y="1739"/>
                      </a:lnTo>
                      <a:lnTo>
                        <a:pt x="1354" y="1738"/>
                      </a:lnTo>
                      <a:lnTo>
                        <a:pt x="1363" y="1736"/>
                      </a:lnTo>
                      <a:lnTo>
                        <a:pt x="1371" y="1735"/>
                      </a:lnTo>
                      <a:lnTo>
                        <a:pt x="1379" y="1735"/>
                      </a:lnTo>
                      <a:lnTo>
                        <a:pt x="1387" y="1733"/>
                      </a:lnTo>
                      <a:lnTo>
                        <a:pt x="1394" y="1730"/>
                      </a:lnTo>
                      <a:lnTo>
                        <a:pt x="1401" y="1725"/>
                      </a:lnTo>
                      <a:lnTo>
                        <a:pt x="1407" y="1720"/>
                      </a:lnTo>
                      <a:lnTo>
                        <a:pt x="1412" y="1715"/>
                      </a:lnTo>
                      <a:lnTo>
                        <a:pt x="1417" y="1710"/>
                      </a:lnTo>
                      <a:lnTo>
                        <a:pt x="1421" y="1707"/>
                      </a:lnTo>
                      <a:lnTo>
                        <a:pt x="1425" y="1706"/>
                      </a:lnTo>
                      <a:lnTo>
                        <a:pt x="1432" y="1705"/>
                      </a:lnTo>
                      <a:lnTo>
                        <a:pt x="1440" y="1701"/>
                      </a:lnTo>
                      <a:lnTo>
                        <a:pt x="1449" y="1697"/>
                      </a:lnTo>
                      <a:lnTo>
                        <a:pt x="1458" y="1693"/>
                      </a:lnTo>
                      <a:lnTo>
                        <a:pt x="1467" y="1693"/>
                      </a:lnTo>
                      <a:lnTo>
                        <a:pt x="1475" y="1697"/>
                      </a:lnTo>
                      <a:lnTo>
                        <a:pt x="1481" y="1705"/>
                      </a:lnTo>
                      <a:lnTo>
                        <a:pt x="1483" y="1714"/>
                      </a:lnTo>
                      <a:lnTo>
                        <a:pt x="1487" y="1727"/>
                      </a:lnTo>
                      <a:lnTo>
                        <a:pt x="1494" y="1744"/>
                      </a:lnTo>
                      <a:lnTo>
                        <a:pt x="1503" y="1756"/>
                      </a:lnTo>
                      <a:lnTo>
                        <a:pt x="1513" y="1760"/>
                      </a:lnTo>
                      <a:lnTo>
                        <a:pt x="1521" y="1756"/>
                      </a:lnTo>
                      <a:lnTo>
                        <a:pt x="1526" y="1752"/>
                      </a:lnTo>
                      <a:lnTo>
                        <a:pt x="1528" y="1748"/>
                      </a:lnTo>
                      <a:lnTo>
                        <a:pt x="1530" y="1747"/>
                      </a:lnTo>
                      <a:lnTo>
                        <a:pt x="1534" y="1748"/>
                      </a:lnTo>
                      <a:lnTo>
                        <a:pt x="1545" y="1751"/>
                      </a:lnTo>
                      <a:lnTo>
                        <a:pt x="1555" y="1750"/>
                      </a:lnTo>
                      <a:lnTo>
                        <a:pt x="1559" y="1744"/>
                      </a:lnTo>
                      <a:lnTo>
                        <a:pt x="1557" y="1732"/>
                      </a:lnTo>
                      <a:lnTo>
                        <a:pt x="1554" y="1717"/>
                      </a:lnTo>
                      <a:lnTo>
                        <a:pt x="1549" y="1706"/>
                      </a:lnTo>
                      <a:lnTo>
                        <a:pt x="1547" y="1701"/>
                      </a:lnTo>
                      <a:lnTo>
                        <a:pt x="1550" y="1700"/>
                      </a:lnTo>
                      <a:lnTo>
                        <a:pt x="1557" y="1695"/>
                      </a:lnTo>
                      <a:lnTo>
                        <a:pt x="1562" y="1688"/>
                      </a:lnTo>
                      <a:lnTo>
                        <a:pt x="1559" y="1680"/>
                      </a:lnTo>
                      <a:lnTo>
                        <a:pt x="1555" y="1675"/>
                      </a:lnTo>
                      <a:lnTo>
                        <a:pt x="1549" y="1668"/>
                      </a:lnTo>
                      <a:lnTo>
                        <a:pt x="1541" y="1661"/>
                      </a:lnTo>
                      <a:lnTo>
                        <a:pt x="1533" y="1653"/>
                      </a:lnTo>
                      <a:lnTo>
                        <a:pt x="1524" y="1645"/>
                      </a:lnTo>
                      <a:lnTo>
                        <a:pt x="1516" y="1638"/>
                      </a:lnTo>
                      <a:lnTo>
                        <a:pt x="1508" y="1631"/>
                      </a:lnTo>
                      <a:lnTo>
                        <a:pt x="1501" y="1625"/>
                      </a:lnTo>
                      <a:lnTo>
                        <a:pt x="1493" y="1620"/>
                      </a:lnTo>
                      <a:lnTo>
                        <a:pt x="1483" y="1616"/>
                      </a:lnTo>
                      <a:lnTo>
                        <a:pt x="1472" y="1612"/>
                      </a:lnTo>
                      <a:lnTo>
                        <a:pt x="1460" y="1609"/>
                      </a:lnTo>
                      <a:lnTo>
                        <a:pt x="1448" y="1607"/>
                      </a:lnTo>
                      <a:lnTo>
                        <a:pt x="1436" y="1604"/>
                      </a:lnTo>
                      <a:lnTo>
                        <a:pt x="1426" y="1603"/>
                      </a:lnTo>
                      <a:lnTo>
                        <a:pt x="1417" y="1603"/>
                      </a:lnTo>
                      <a:lnTo>
                        <a:pt x="1404" y="1605"/>
                      </a:lnTo>
                      <a:lnTo>
                        <a:pt x="1386" y="1610"/>
                      </a:lnTo>
                      <a:lnTo>
                        <a:pt x="1361" y="1617"/>
                      </a:lnTo>
                      <a:lnTo>
                        <a:pt x="1335" y="1625"/>
                      </a:lnTo>
                      <a:lnTo>
                        <a:pt x="1307" y="1633"/>
                      </a:lnTo>
                      <a:lnTo>
                        <a:pt x="1283" y="1641"/>
                      </a:lnTo>
                      <a:lnTo>
                        <a:pt x="1265" y="1647"/>
                      </a:lnTo>
                      <a:lnTo>
                        <a:pt x="1252" y="1650"/>
                      </a:lnTo>
                      <a:lnTo>
                        <a:pt x="1244" y="1650"/>
                      </a:lnTo>
                      <a:lnTo>
                        <a:pt x="1235" y="1649"/>
                      </a:lnTo>
                      <a:lnTo>
                        <a:pt x="1224" y="1646"/>
                      </a:lnTo>
                      <a:lnTo>
                        <a:pt x="1216" y="1641"/>
                      </a:lnTo>
                      <a:lnTo>
                        <a:pt x="1208" y="1635"/>
                      </a:lnTo>
                      <a:lnTo>
                        <a:pt x="1202" y="1630"/>
                      </a:lnTo>
                      <a:lnTo>
                        <a:pt x="1200" y="1623"/>
                      </a:lnTo>
                      <a:lnTo>
                        <a:pt x="1201" y="1617"/>
                      </a:lnTo>
                      <a:lnTo>
                        <a:pt x="1206" y="1600"/>
                      </a:lnTo>
                      <a:lnTo>
                        <a:pt x="1206" y="1577"/>
                      </a:lnTo>
                      <a:lnTo>
                        <a:pt x="1205" y="1554"/>
                      </a:lnTo>
                      <a:lnTo>
                        <a:pt x="1201" y="1536"/>
                      </a:lnTo>
                      <a:lnTo>
                        <a:pt x="1198" y="1516"/>
                      </a:lnTo>
                      <a:lnTo>
                        <a:pt x="1194" y="1483"/>
                      </a:lnTo>
                      <a:lnTo>
                        <a:pt x="1193" y="1444"/>
                      </a:lnTo>
                      <a:lnTo>
                        <a:pt x="1197" y="1405"/>
                      </a:lnTo>
                      <a:lnTo>
                        <a:pt x="1199" y="1353"/>
                      </a:lnTo>
                      <a:lnTo>
                        <a:pt x="1196" y="1287"/>
                      </a:lnTo>
                      <a:lnTo>
                        <a:pt x="1190" y="1229"/>
                      </a:lnTo>
                      <a:lnTo>
                        <a:pt x="1184" y="1197"/>
                      </a:lnTo>
                      <a:lnTo>
                        <a:pt x="1183" y="1192"/>
                      </a:lnTo>
                      <a:lnTo>
                        <a:pt x="1182" y="1185"/>
                      </a:lnTo>
                      <a:lnTo>
                        <a:pt x="1179" y="1177"/>
                      </a:lnTo>
                      <a:lnTo>
                        <a:pt x="1178" y="1169"/>
                      </a:lnTo>
                      <a:lnTo>
                        <a:pt x="1166" y="1159"/>
                      </a:lnTo>
                      <a:lnTo>
                        <a:pt x="1152" y="1150"/>
                      </a:lnTo>
                      <a:lnTo>
                        <a:pt x="1139" y="1141"/>
                      </a:lnTo>
                      <a:lnTo>
                        <a:pt x="1126" y="1132"/>
                      </a:lnTo>
                      <a:lnTo>
                        <a:pt x="1113" y="1123"/>
                      </a:lnTo>
                      <a:lnTo>
                        <a:pt x="1100" y="1113"/>
                      </a:lnTo>
                      <a:lnTo>
                        <a:pt x="1086" y="1103"/>
                      </a:lnTo>
                      <a:lnTo>
                        <a:pt x="1073" y="1094"/>
                      </a:lnTo>
                      <a:lnTo>
                        <a:pt x="1061" y="1085"/>
                      </a:lnTo>
                      <a:lnTo>
                        <a:pt x="1047" y="1074"/>
                      </a:lnTo>
                      <a:lnTo>
                        <a:pt x="1034" y="1065"/>
                      </a:lnTo>
                      <a:lnTo>
                        <a:pt x="1020" y="1055"/>
                      </a:lnTo>
                      <a:lnTo>
                        <a:pt x="1008" y="1045"/>
                      </a:lnTo>
                      <a:lnTo>
                        <a:pt x="994" y="1035"/>
                      </a:lnTo>
                      <a:lnTo>
                        <a:pt x="980" y="1026"/>
                      </a:lnTo>
                      <a:lnTo>
                        <a:pt x="966" y="1015"/>
                      </a:lnTo>
                      <a:lnTo>
                        <a:pt x="963" y="1013"/>
                      </a:lnTo>
                      <a:lnTo>
                        <a:pt x="959" y="1011"/>
                      </a:lnTo>
                      <a:lnTo>
                        <a:pt x="956" y="1008"/>
                      </a:lnTo>
                      <a:lnTo>
                        <a:pt x="951" y="1006"/>
                      </a:lnTo>
                      <a:lnTo>
                        <a:pt x="949" y="1011"/>
                      </a:lnTo>
                      <a:lnTo>
                        <a:pt x="946" y="1017"/>
                      </a:lnTo>
                      <a:lnTo>
                        <a:pt x="942" y="1020"/>
                      </a:lnTo>
                      <a:lnTo>
                        <a:pt x="939" y="1023"/>
                      </a:lnTo>
                      <a:lnTo>
                        <a:pt x="933" y="1028"/>
                      </a:lnTo>
                      <a:lnTo>
                        <a:pt x="927" y="1033"/>
                      </a:lnTo>
                      <a:lnTo>
                        <a:pt x="920" y="1037"/>
                      </a:lnTo>
                      <a:lnTo>
                        <a:pt x="914" y="1042"/>
                      </a:lnTo>
                      <a:lnTo>
                        <a:pt x="909" y="1044"/>
                      </a:lnTo>
                      <a:lnTo>
                        <a:pt x="905" y="1044"/>
                      </a:lnTo>
                      <a:lnTo>
                        <a:pt x="904" y="1042"/>
                      </a:lnTo>
                      <a:lnTo>
                        <a:pt x="905" y="1036"/>
                      </a:lnTo>
                      <a:lnTo>
                        <a:pt x="910" y="1022"/>
                      </a:lnTo>
                      <a:lnTo>
                        <a:pt x="912" y="1007"/>
                      </a:lnTo>
                      <a:lnTo>
                        <a:pt x="913" y="992"/>
                      </a:lnTo>
                      <a:lnTo>
                        <a:pt x="913" y="982"/>
                      </a:lnTo>
                      <a:lnTo>
                        <a:pt x="904" y="976"/>
                      </a:lnTo>
                      <a:lnTo>
                        <a:pt x="895" y="970"/>
                      </a:lnTo>
                      <a:lnTo>
                        <a:pt x="886" y="966"/>
                      </a:lnTo>
                      <a:lnTo>
                        <a:pt x="876" y="960"/>
                      </a:lnTo>
                      <a:lnTo>
                        <a:pt x="867" y="955"/>
                      </a:lnTo>
                      <a:lnTo>
                        <a:pt x="858" y="950"/>
                      </a:lnTo>
                      <a:lnTo>
                        <a:pt x="849" y="945"/>
                      </a:lnTo>
                      <a:lnTo>
                        <a:pt x="838" y="940"/>
                      </a:lnTo>
                      <a:lnTo>
                        <a:pt x="830" y="946"/>
                      </a:lnTo>
                      <a:lnTo>
                        <a:pt x="820" y="954"/>
                      </a:lnTo>
                      <a:lnTo>
                        <a:pt x="811" y="962"/>
                      </a:lnTo>
                      <a:lnTo>
                        <a:pt x="800" y="970"/>
                      </a:lnTo>
                      <a:lnTo>
                        <a:pt x="789" y="979"/>
                      </a:lnTo>
                      <a:lnTo>
                        <a:pt x="779" y="988"/>
                      </a:lnTo>
                      <a:lnTo>
                        <a:pt x="767" y="996"/>
                      </a:lnTo>
                      <a:lnTo>
                        <a:pt x="757" y="1003"/>
                      </a:lnTo>
                      <a:lnTo>
                        <a:pt x="745" y="1015"/>
                      </a:lnTo>
                      <a:lnTo>
                        <a:pt x="737" y="1033"/>
                      </a:lnTo>
                      <a:lnTo>
                        <a:pt x="734" y="1052"/>
                      </a:lnTo>
                      <a:lnTo>
                        <a:pt x="734" y="1073"/>
                      </a:lnTo>
                      <a:lnTo>
                        <a:pt x="736" y="1095"/>
                      </a:lnTo>
                      <a:lnTo>
                        <a:pt x="739" y="1113"/>
                      </a:lnTo>
                      <a:lnTo>
                        <a:pt x="744" y="1128"/>
                      </a:lnTo>
                      <a:lnTo>
                        <a:pt x="749" y="1138"/>
                      </a:lnTo>
                      <a:lnTo>
                        <a:pt x="753" y="1142"/>
                      </a:lnTo>
                      <a:lnTo>
                        <a:pt x="759" y="1144"/>
                      </a:lnTo>
                      <a:lnTo>
                        <a:pt x="765" y="1144"/>
                      </a:lnTo>
                      <a:lnTo>
                        <a:pt x="772" y="1144"/>
                      </a:lnTo>
                      <a:lnTo>
                        <a:pt x="779" y="1143"/>
                      </a:lnTo>
                      <a:lnTo>
                        <a:pt x="784" y="1142"/>
                      </a:lnTo>
                      <a:lnTo>
                        <a:pt x="789" y="1141"/>
                      </a:lnTo>
                      <a:lnTo>
                        <a:pt x="791" y="1140"/>
                      </a:lnTo>
                      <a:lnTo>
                        <a:pt x="791" y="1141"/>
                      </a:lnTo>
                      <a:lnTo>
                        <a:pt x="790" y="1141"/>
                      </a:lnTo>
                      <a:lnTo>
                        <a:pt x="788" y="1141"/>
                      </a:lnTo>
                      <a:lnTo>
                        <a:pt x="787" y="1142"/>
                      </a:lnTo>
                      <a:lnTo>
                        <a:pt x="779" y="1146"/>
                      </a:lnTo>
                      <a:lnTo>
                        <a:pt x="771" y="1153"/>
                      </a:lnTo>
                      <a:lnTo>
                        <a:pt x="762" y="1159"/>
                      </a:lnTo>
                      <a:lnTo>
                        <a:pt x="753" y="1170"/>
                      </a:lnTo>
                      <a:lnTo>
                        <a:pt x="743" y="1180"/>
                      </a:lnTo>
                      <a:lnTo>
                        <a:pt x="731" y="1193"/>
                      </a:lnTo>
                      <a:lnTo>
                        <a:pt x="720" y="1208"/>
                      </a:lnTo>
                      <a:lnTo>
                        <a:pt x="706" y="1223"/>
                      </a:lnTo>
                      <a:lnTo>
                        <a:pt x="692" y="1241"/>
                      </a:lnTo>
                      <a:lnTo>
                        <a:pt x="677" y="1265"/>
                      </a:lnTo>
                      <a:lnTo>
                        <a:pt x="663" y="1292"/>
                      </a:lnTo>
                      <a:lnTo>
                        <a:pt x="650" y="1321"/>
                      </a:lnTo>
                      <a:lnTo>
                        <a:pt x="636" y="1352"/>
                      </a:lnTo>
                      <a:lnTo>
                        <a:pt x="624" y="1382"/>
                      </a:lnTo>
                      <a:lnTo>
                        <a:pt x="614" y="1412"/>
                      </a:lnTo>
                      <a:lnTo>
                        <a:pt x="605" y="1438"/>
                      </a:lnTo>
                      <a:lnTo>
                        <a:pt x="591" y="1497"/>
                      </a:lnTo>
                      <a:lnTo>
                        <a:pt x="582" y="1559"/>
                      </a:lnTo>
                      <a:lnTo>
                        <a:pt x="577" y="1609"/>
                      </a:lnTo>
                      <a:lnTo>
                        <a:pt x="575" y="1630"/>
                      </a:lnTo>
                      <a:lnTo>
                        <a:pt x="571" y="1629"/>
                      </a:lnTo>
                      <a:lnTo>
                        <a:pt x="563" y="1626"/>
                      </a:lnTo>
                      <a:lnTo>
                        <a:pt x="552" y="1623"/>
                      </a:lnTo>
                      <a:lnTo>
                        <a:pt x="541" y="1617"/>
                      </a:lnTo>
                      <a:lnTo>
                        <a:pt x="533" y="1602"/>
                      </a:lnTo>
                      <a:lnTo>
                        <a:pt x="526" y="1577"/>
                      </a:lnTo>
                      <a:lnTo>
                        <a:pt x="524" y="1548"/>
                      </a:lnTo>
                      <a:lnTo>
                        <a:pt x="524" y="1524"/>
                      </a:lnTo>
                      <a:lnTo>
                        <a:pt x="528" y="1504"/>
                      </a:lnTo>
                      <a:lnTo>
                        <a:pt x="529" y="1484"/>
                      </a:lnTo>
                      <a:lnTo>
                        <a:pt x="528" y="1468"/>
                      </a:lnTo>
                      <a:lnTo>
                        <a:pt x="521" y="1456"/>
                      </a:lnTo>
                      <a:lnTo>
                        <a:pt x="515" y="1441"/>
                      </a:lnTo>
                      <a:lnTo>
                        <a:pt x="513" y="1418"/>
                      </a:lnTo>
                      <a:lnTo>
                        <a:pt x="513" y="1391"/>
                      </a:lnTo>
                      <a:lnTo>
                        <a:pt x="511" y="1367"/>
                      </a:lnTo>
                      <a:lnTo>
                        <a:pt x="511" y="1327"/>
                      </a:lnTo>
                      <a:lnTo>
                        <a:pt x="515" y="1265"/>
                      </a:lnTo>
                      <a:lnTo>
                        <a:pt x="522" y="1203"/>
                      </a:lnTo>
                      <a:lnTo>
                        <a:pt x="533" y="1164"/>
                      </a:lnTo>
                      <a:lnTo>
                        <a:pt x="544" y="1143"/>
                      </a:lnTo>
                      <a:lnTo>
                        <a:pt x="551" y="1126"/>
                      </a:lnTo>
                      <a:lnTo>
                        <a:pt x="553" y="1111"/>
                      </a:lnTo>
                      <a:lnTo>
                        <a:pt x="549" y="1096"/>
                      </a:lnTo>
                      <a:lnTo>
                        <a:pt x="545" y="1078"/>
                      </a:lnTo>
                      <a:lnTo>
                        <a:pt x="545" y="1055"/>
                      </a:lnTo>
                      <a:lnTo>
                        <a:pt x="551" y="1025"/>
                      </a:lnTo>
                      <a:lnTo>
                        <a:pt x="562" y="985"/>
                      </a:lnTo>
                      <a:lnTo>
                        <a:pt x="570" y="966"/>
                      </a:lnTo>
                      <a:lnTo>
                        <a:pt x="577" y="951"/>
                      </a:lnTo>
                      <a:lnTo>
                        <a:pt x="583" y="939"/>
                      </a:lnTo>
                      <a:lnTo>
                        <a:pt x="587" y="931"/>
                      </a:lnTo>
                      <a:lnTo>
                        <a:pt x="592" y="923"/>
                      </a:lnTo>
                      <a:lnTo>
                        <a:pt x="594" y="917"/>
                      </a:lnTo>
                      <a:lnTo>
                        <a:pt x="595" y="909"/>
                      </a:lnTo>
                      <a:lnTo>
                        <a:pt x="597" y="901"/>
                      </a:lnTo>
                      <a:lnTo>
                        <a:pt x="598" y="874"/>
                      </a:lnTo>
                      <a:lnTo>
                        <a:pt x="602" y="837"/>
                      </a:lnTo>
                      <a:lnTo>
                        <a:pt x="609" y="798"/>
                      </a:lnTo>
                      <a:lnTo>
                        <a:pt x="617" y="765"/>
                      </a:lnTo>
                      <a:lnTo>
                        <a:pt x="625" y="733"/>
                      </a:lnTo>
                      <a:lnTo>
                        <a:pt x="632" y="692"/>
                      </a:lnTo>
                      <a:lnTo>
                        <a:pt x="633" y="655"/>
                      </a:lnTo>
                      <a:lnTo>
                        <a:pt x="630" y="632"/>
                      </a:lnTo>
                      <a:lnTo>
                        <a:pt x="628" y="615"/>
                      </a:lnTo>
                      <a:lnTo>
                        <a:pt x="631" y="596"/>
                      </a:lnTo>
                      <a:lnTo>
                        <a:pt x="637" y="577"/>
                      </a:lnTo>
                      <a:lnTo>
                        <a:pt x="639" y="564"/>
                      </a:lnTo>
                      <a:lnTo>
                        <a:pt x="640" y="559"/>
                      </a:lnTo>
                      <a:lnTo>
                        <a:pt x="642" y="553"/>
                      </a:lnTo>
                      <a:lnTo>
                        <a:pt x="645" y="549"/>
                      </a:lnTo>
                      <a:lnTo>
                        <a:pt x="650" y="545"/>
                      </a:lnTo>
                      <a:lnTo>
                        <a:pt x="655" y="542"/>
                      </a:lnTo>
                      <a:lnTo>
                        <a:pt x="662" y="541"/>
                      </a:lnTo>
                      <a:lnTo>
                        <a:pt x="669" y="541"/>
                      </a:lnTo>
                      <a:lnTo>
                        <a:pt x="677" y="543"/>
                      </a:lnTo>
                      <a:lnTo>
                        <a:pt x="686" y="546"/>
                      </a:lnTo>
                      <a:lnTo>
                        <a:pt x="697" y="550"/>
                      </a:lnTo>
                      <a:lnTo>
                        <a:pt x="708" y="552"/>
                      </a:lnTo>
                      <a:lnTo>
                        <a:pt x="722" y="554"/>
                      </a:lnTo>
                      <a:lnTo>
                        <a:pt x="735" y="556"/>
                      </a:lnTo>
                      <a:lnTo>
                        <a:pt x="747" y="557"/>
                      </a:lnTo>
                      <a:lnTo>
                        <a:pt x="759" y="554"/>
                      </a:lnTo>
                      <a:lnTo>
                        <a:pt x="769" y="551"/>
                      </a:lnTo>
                      <a:lnTo>
                        <a:pt x="784" y="537"/>
                      </a:lnTo>
                      <a:lnTo>
                        <a:pt x="794" y="519"/>
                      </a:lnTo>
                      <a:lnTo>
                        <a:pt x="798" y="503"/>
                      </a:lnTo>
                      <a:lnTo>
                        <a:pt x="799" y="496"/>
                      </a:lnTo>
                      <a:lnTo>
                        <a:pt x="802" y="494"/>
                      </a:lnTo>
                      <a:lnTo>
                        <a:pt x="809" y="492"/>
                      </a:lnTo>
                      <a:lnTo>
                        <a:pt x="814" y="488"/>
                      </a:lnTo>
                      <a:lnTo>
                        <a:pt x="817" y="479"/>
                      </a:lnTo>
                      <a:lnTo>
                        <a:pt x="817" y="469"/>
                      </a:lnTo>
                      <a:lnTo>
                        <a:pt x="817" y="460"/>
                      </a:lnTo>
                      <a:lnTo>
                        <a:pt x="817" y="453"/>
                      </a:lnTo>
                      <a:lnTo>
                        <a:pt x="817" y="449"/>
                      </a:lnTo>
                      <a:lnTo>
                        <a:pt x="829" y="449"/>
                      </a:lnTo>
                      <a:lnTo>
                        <a:pt x="830" y="443"/>
                      </a:lnTo>
                      <a:lnTo>
                        <a:pt x="833" y="428"/>
                      </a:lnTo>
                      <a:lnTo>
                        <a:pt x="837" y="414"/>
                      </a:lnTo>
                      <a:lnTo>
                        <a:pt x="845" y="407"/>
                      </a:lnTo>
                      <a:lnTo>
                        <a:pt x="855" y="402"/>
                      </a:lnTo>
                      <a:lnTo>
                        <a:pt x="860" y="393"/>
                      </a:lnTo>
                      <a:lnTo>
                        <a:pt x="863" y="381"/>
                      </a:lnTo>
                      <a:lnTo>
                        <a:pt x="859" y="373"/>
                      </a:lnTo>
                      <a:lnTo>
                        <a:pt x="855" y="368"/>
                      </a:lnTo>
                      <a:lnTo>
                        <a:pt x="850" y="358"/>
                      </a:lnTo>
                      <a:lnTo>
                        <a:pt x="844" y="348"/>
                      </a:lnTo>
                      <a:lnTo>
                        <a:pt x="838" y="335"/>
                      </a:lnTo>
                      <a:lnTo>
                        <a:pt x="833" y="325"/>
                      </a:lnTo>
                      <a:lnTo>
                        <a:pt x="829" y="315"/>
                      </a:lnTo>
                      <a:lnTo>
                        <a:pt x="826" y="308"/>
                      </a:lnTo>
                      <a:lnTo>
                        <a:pt x="825" y="305"/>
                      </a:lnTo>
                      <a:lnTo>
                        <a:pt x="826" y="302"/>
                      </a:lnTo>
                      <a:lnTo>
                        <a:pt x="828" y="294"/>
                      </a:lnTo>
                      <a:lnTo>
                        <a:pt x="832" y="282"/>
                      </a:lnTo>
                      <a:lnTo>
                        <a:pt x="837" y="272"/>
                      </a:lnTo>
                      <a:lnTo>
                        <a:pt x="840" y="259"/>
                      </a:lnTo>
                      <a:lnTo>
                        <a:pt x="838" y="243"/>
                      </a:lnTo>
                      <a:lnTo>
                        <a:pt x="835" y="227"/>
                      </a:lnTo>
                      <a:lnTo>
                        <a:pt x="833" y="212"/>
                      </a:lnTo>
                      <a:lnTo>
                        <a:pt x="832" y="194"/>
                      </a:lnTo>
                      <a:lnTo>
                        <a:pt x="829" y="172"/>
                      </a:lnTo>
                      <a:lnTo>
                        <a:pt x="826" y="152"/>
                      </a:lnTo>
                      <a:lnTo>
                        <a:pt x="825" y="144"/>
                      </a:lnTo>
                      <a:lnTo>
                        <a:pt x="826" y="144"/>
                      </a:lnTo>
                      <a:lnTo>
                        <a:pt x="828" y="143"/>
                      </a:lnTo>
                      <a:lnTo>
                        <a:pt x="832" y="141"/>
                      </a:lnTo>
                      <a:lnTo>
                        <a:pt x="837" y="138"/>
                      </a:lnTo>
                      <a:lnTo>
                        <a:pt x="842" y="135"/>
                      </a:lnTo>
                      <a:lnTo>
                        <a:pt x="848" y="130"/>
                      </a:lnTo>
                      <a:lnTo>
                        <a:pt x="853" y="124"/>
                      </a:lnTo>
                      <a:lnTo>
                        <a:pt x="859" y="119"/>
                      </a:lnTo>
                      <a:lnTo>
                        <a:pt x="862" y="112"/>
                      </a:lnTo>
                      <a:lnTo>
                        <a:pt x="862" y="103"/>
                      </a:lnTo>
                      <a:lnTo>
                        <a:pt x="857" y="93"/>
                      </a:lnTo>
                      <a:lnTo>
                        <a:pt x="850" y="82"/>
                      </a:lnTo>
                      <a:lnTo>
                        <a:pt x="841" y="71"/>
                      </a:lnTo>
                      <a:lnTo>
                        <a:pt x="828" y="60"/>
                      </a:lnTo>
                      <a:lnTo>
                        <a:pt x="814" y="50"/>
                      </a:lnTo>
                      <a:lnTo>
                        <a:pt x="799" y="39"/>
                      </a:lnTo>
                      <a:lnTo>
                        <a:pt x="790" y="35"/>
                      </a:lnTo>
                      <a:lnTo>
                        <a:pt x="780" y="30"/>
                      </a:lnTo>
                      <a:lnTo>
                        <a:pt x="766" y="27"/>
                      </a:lnTo>
                      <a:lnTo>
                        <a:pt x="752" y="22"/>
                      </a:lnTo>
                      <a:lnTo>
                        <a:pt x="737" y="18"/>
                      </a:lnTo>
                      <a:lnTo>
                        <a:pt x="721" y="16"/>
                      </a:lnTo>
                      <a:lnTo>
                        <a:pt x="705" y="13"/>
                      </a:lnTo>
                      <a:lnTo>
                        <a:pt x="688" y="10"/>
                      </a:lnTo>
                      <a:lnTo>
                        <a:pt x="670" y="8"/>
                      </a:lnTo>
                      <a:lnTo>
                        <a:pt x="654" y="6"/>
                      </a:lnTo>
                      <a:lnTo>
                        <a:pt x="638" y="3"/>
                      </a:lnTo>
                      <a:lnTo>
                        <a:pt x="624" y="2"/>
                      </a:lnTo>
                      <a:lnTo>
                        <a:pt x="610" y="1"/>
                      </a:lnTo>
                      <a:lnTo>
                        <a:pt x="598" y="1"/>
                      </a:lnTo>
                      <a:lnTo>
                        <a:pt x="587" y="0"/>
                      </a:lnTo>
                      <a:lnTo>
                        <a:pt x="579" y="0"/>
                      </a:lnTo>
                      <a:lnTo>
                        <a:pt x="567" y="1"/>
                      </a:lnTo>
                      <a:lnTo>
                        <a:pt x="555" y="3"/>
                      </a:lnTo>
                      <a:lnTo>
                        <a:pt x="545" y="8"/>
                      </a:lnTo>
                      <a:lnTo>
                        <a:pt x="534" y="15"/>
                      </a:lnTo>
                      <a:lnTo>
                        <a:pt x="523" y="22"/>
                      </a:lnTo>
                      <a:lnTo>
                        <a:pt x="508" y="31"/>
                      </a:lnTo>
                      <a:lnTo>
                        <a:pt x="492" y="41"/>
                      </a:lnTo>
                      <a:lnTo>
                        <a:pt x="470" y="52"/>
                      </a:lnTo>
                      <a:lnTo>
                        <a:pt x="448" y="68"/>
                      </a:lnTo>
                      <a:lnTo>
                        <a:pt x="428" y="95"/>
                      </a:lnTo>
                      <a:lnTo>
                        <a:pt x="413" y="128"/>
                      </a:lnTo>
                      <a:lnTo>
                        <a:pt x="400" y="164"/>
                      </a:lnTo>
                      <a:lnTo>
                        <a:pt x="388" y="199"/>
                      </a:lnTo>
                      <a:lnTo>
                        <a:pt x="380" y="233"/>
                      </a:lnTo>
                      <a:lnTo>
                        <a:pt x="373" y="259"/>
                      </a:lnTo>
                      <a:lnTo>
                        <a:pt x="367" y="275"/>
                      </a:lnTo>
                      <a:lnTo>
                        <a:pt x="365" y="288"/>
                      </a:lnTo>
                      <a:lnTo>
                        <a:pt x="365" y="303"/>
                      </a:lnTo>
                      <a:lnTo>
                        <a:pt x="369" y="318"/>
                      </a:lnTo>
                      <a:lnTo>
                        <a:pt x="373" y="333"/>
                      </a:lnTo>
                      <a:lnTo>
                        <a:pt x="379" y="347"/>
                      </a:lnTo>
                      <a:lnTo>
                        <a:pt x="384" y="358"/>
                      </a:lnTo>
                      <a:lnTo>
                        <a:pt x="388" y="367"/>
                      </a:lnTo>
                      <a:lnTo>
                        <a:pt x="389" y="369"/>
                      </a:lnTo>
                      <a:lnTo>
                        <a:pt x="389" y="372"/>
                      </a:lnTo>
                      <a:lnTo>
                        <a:pt x="390" y="379"/>
                      </a:lnTo>
                      <a:lnTo>
                        <a:pt x="387" y="386"/>
                      </a:lnTo>
                      <a:lnTo>
                        <a:pt x="380" y="390"/>
                      </a:lnTo>
                      <a:lnTo>
                        <a:pt x="373" y="390"/>
                      </a:lnTo>
                      <a:lnTo>
                        <a:pt x="365" y="388"/>
                      </a:lnTo>
                      <a:lnTo>
                        <a:pt x="354" y="387"/>
                      </a:lnTo>
                      <a:lnTo>
                        <a:pt x="342" y="386"/>
                      </a:lnTo>
                      <a:lnTo>
                        <a:pt x="331" y="386"/>
                      </a:lnTo>
                      <a:lnTo>
                        <a:pt x="319" y="386"/>
                      </a:lnTo>
                      <a:lnTo>
                        <a:pt x="311" y="387"/>
                      </a:lnTo>
                      <a:lnTo>
                        <a:pt x="304" y="390"/>
                      </a:lnTo>
                      <a:lnTo>
                        <a:pt x="298" y="394"/>
                      </a:lnTo>
                      <a:lnTo>
                        <a:pt x="289" y="402"/>
                      </a:lnTo>
                      <a:lnTo>
                        <a:pt x="279" y="411"/>
                      </a:lnTo>
                      <a:lnTo>
                        <a:pt x="267" y="423"/>
                      </a:lnTo>
                      <a:lnTo>
                        <a:pt x="256" y="435"/>
                      </a:lnTo>
                      <a:lnTo>
                        <a:pt x="244" y="445"/>
                      </a:lnTo>
                      <a:lnTo>
                        <a:pt x="234" y="454"/>
                      </a:lnTo>
                      <a:lnTo>
                        <a:pt x="225" y="462"/>
                      </a:lnTo>
                      <a:lnTo>
                        <a:pt x="213" y="470"/>
                      </a:lnTo>
                      <a:lnTo>
                        <a:pt x="197" y="478"/>
                      </a:lnTo>
                      <a:lnTo>
                        <a:pt x="177" y="489"/>
                      </a:lnTo>
                      <a:lnTo>
                        <a:pt x="155" y="499"/>
                      </a:lnTo>
                      <a:lnTo>
                        <a:pt x="134" y="509"/>
                      </a:lnTo>
                      <a:lnTo>
                        <a:pt x="112" y="519"/>
                      </a:lnTo>
                      <a:lnTo>
                        <a:pt x="94" y="526"/>
                      </a:lnTo>
                      <a:lnTo>
                        <a:pt x="81" y="530"/>
                      </a:lnTo>
                      <a:lnTo>
                        <a:pt x="69" y="536"/>
                      </a:lnTo>
                      <a:lnTo>
                        <a:pt x="55" y="547"/>
                      </a:lnTo>
                      <a:lnTo>
                        <a:pt x="41" y="561"/>
                      </a:lnTo>
                      <a:lnTo>
                        <a:pt x="29" y="577"/>
                      </a:lnTo>
                      <a:lnTo>
                        <a:pt x="17" y="592"/>
                      </a:lnTo>
                      <a:lnTo>
                        <a:pt x="8" y="606"/>
                      </a:lnTo>
                      <a:lnTo>
                        <a:pt x="2" y="615"/>
                      </a:lnTo>
                      <a:lnTo>
                        <a:pt x="0" y="619"/>
                      </a:lnTo>
                      <a:lnTo>
                        <a:pt x="0" y="1727"/>
                      </a:lnTo>
                      <a:lnTo>
                        <a:pt x="22" y="1729"/>
                      </a:lnTo>
                      <a:lnTo>
                        <a:pt x="44" y="1731"/>
                      </a:lnTo>
                      <a:lnTo>
                        <a:pt x="66" y="1735"/>
                      </a:lnTo>
                      <a:lnTo>
                        <a:pt x="88" y="1738"/>
                      </a:lnTo>
                      <a:lnTo>
                        <a:pt x="109" y="1743"/>
                      </a:lnTo>
                      <a:lnTo>
                        <a:pt x="130" y="1747"/>
                      </a:lnTo>
                      <a:lnTo>
                        <a:pt x="152" y="1753"/>
                      </a:lnTo>
                      <a:lnTo>
                        <a:pt x="173" y="1759"/>
                      </a:lnTo>
                      <a:lnTo>
                        <a:pt x="193" y="1766"/>
                      </a:lnTo>
                      <a:lnTo>
                        <a:pt x="214" y="1773"/>
                      </a:lnTo>
                      <a:lnTo>
                        <a:pt x="235" y="1781"/>
                      </a:lnTo>
                      <a:lnTo>
                        <a:pt x="256" y="1788"/>
                      </a:lnTo>
                      <a:lnTo>
                        <a:pt x="276" y="1797"/>
                      </a:lnTo>
                      <a:lnTo>
                        <a:pt x="296" y="1805"/>
                      </a:lnTo>
                      <a:lnTo>
                        <a:pt x="317" y="1815"/>
                      </a:lnTo>
                      <a:lnTo>
                        <a:pt x="336" y="1824"/>
                      </a:lnTo>
                      <a:lnTo>
                        <a:pt x="334" y="1820"/>
                      </a:lnTo>
                      <a:lnTo>
                        <a:pt x="332" y="1815"/>
                      </a:lnTo>
                      <a:lnTo>
                        <a:pt x="329" y="1812"/>
                      </a:lnTo>
                      <a:lnTo>
                        <a:pt x="326" y="1807"/>
                      </a:lnTo>
                      <a:lnTo>
                        <a:pt x="316" y="1791"/>
                      </a:lnTo>
                      <a:lnTo>
                        <a:pt x="306" y="1771"/>
                      </a:lnTo>
                      <a:lnTo>
                        <a:pt x="298" y="1751"/>
                      </a:lnTo>
                      <a:lnTo>
                        <a:pt x="291" y="1729"/>
                      </a:lnTo>
                      <a:lnTo>
                        <a:pt x="287" y="1708"/>
                      </a:lnTo>
                      <a:lnTo>
                        <a:pt x="283" y="1688"/>
                      </a:lnTo>
                      <a:lnTo>
                        <a:pt x="282" y="1673"/>
                      </a:lnTo>
                      <a:lnTo>
                        <a:pt x="283" y="1663"/>
                      </a:lnTo>
                      <a:lnTo>
                        <a:pt x="286" y="1627"/>
                      </a:lnTo>
                      <a:lnTo>
                        <a:pt x="287" y="1567"/>
                      </a:lnTo>
                      <a:lnTo>
                        <a:pt x="291" y="1510"/>
                      </a:lnTo>
                      <a:lnTo>
                        <a:pt x="301" y="1481"/>
                      </a:lnTo>
                      <a:lnTo>
                        <a:pt x="303" y="1487"/>
                      </a:lnTo>
                      <a:lnTo>
                        <a:pt x="311" y="1503"/>
                      </a:lnTo>
                      <a:lnTo>
                        <a:pt x="321" y="1527"/>
                      </a:lnTo>
                      <a:lnTo>
                        <a:pt x="334" y="1556"/>
                      </a:lnTo>
                      <a:lnTo>
                        <a:pt x="347" y="1588"/>
                      </a:lnTo>
                      <a:lnTo>
                        <a:pt x="357" y="1620"/>
                      </a:lnTo>
                      <a:lnTo>
                        <a:pt x="365" y="1650"/>
                      </a:lnTo>
                      <a:lnTo>
                        <a:pt x="367" y="1676"/>
                      </a:lnTo>
                      <a:lnTo>
                        <a:pt x="370" y="1684"/>
                      </a:lnTo>
                      <a:lnTo>
                        <a:pt x="375" y="1690"/>
                      </a:lnTo>
                      <a:lnTo>
                        <a:pt x="384" y="1692"/>
                      </a:lnTo>
                      <a:lnTo>
                        <a:pt x="394" y="1694"/>
                      </a:lnTo>
                      <a:lnTo>
                        <a:pt x="403" y="1694"/>
                      </a:lnTo>
                      <a:lnTo>
                        <a:pt x="411" y="1694"/>
                      </a:lnTo>
                      <a:lnTo>
                        <a:pt x="417" y="1693"/>
                      </a:lnTo>
                      <a:lnTo>
                        <a:pt x="419" y="1693"/>
                      </a:lnTo>
                      <a:lnTo>
                        <a:pt x="422" y="1695"/>
                      </a:lnTo>
                      <a:lnTo>
                        <a:pt x="427" y="1702"/>
                      </a:lnTo>
                      <a:lnTo>
                        <a:pt x="435" y="1710"/>
                      </a:lnTo>
                      <a:lnTo>
                        <a:pt x="445" y="1718"/>
                      </a:lnTo>
                      <a:lnTo>
                        <a:pt x="447" y="1722"/>
                      </a:lnTo>
                      <a:lnTo>
                        <a:pt x="447" y="1728"/>
                      </a:lnTo>
                      <a:lnTo>
                        <a:pt x="443" y="1736"/>
                      </a:lnTo>
                      <a:lnTo>
                        <a:pt x="439" y="1744"/>
                      </a:lnTo>
                      <a:lnTo>
                        <a:pt x="433" y="1753"/>
                      </a:lnTo>
                      <a:lnTo>
                        <a:pt x="428" y="1762"/>
                      </a:lnTo>
                      <a:lnTo>
                        <a:pt x="424" y="1773"/>
                      </a:lnTo>
                      <a:lnTo>
                        <a:pt x="423" y="1782"/>
                      </a:lnTo>
                      <a:lnTo>
                        <a:pt x="423" y="1796"/>
                      </a:lnTo>
                      <a:lnTo>
                        <a:pt x="422" y="1816"/>
                      </a:lnTo>
                      <a:lnTo>
                        <a:pt x="420" y="1842"/>
                      </a:lnTo>
                      <a:lnTo>
                        <a:pt x="420" y="1869"/>
                      </a:lnTo>
                      <a:lnTo>
                        <a:pt x="437" y="1879"/>
                      </a:lnTo>
                      <a:lnTo>
                        <a:pt x="453" y="1888"/>
                      </a:lnTo>
                      <a:lnTo>
                        <a:pt x="468" y="1898"/>
                      </a:lnTo>
                      <a:lnTo>
                        <a:pt x="484" y="1909"/>
                      </a:lnTo>
                      <a:lnTo>
                        <a:pt x="500" y="1919"/>
                      </a:lnTo>
                      <a:lnTo>
                        <a:pt x="515" y="1928"/>
                      </a:lnTo>
                      <a:lnTo>
                        <a:pt x="530" y="1940"/>
                      </a:lnTo>
                      <a:lnTo>
                        <a:pt x="546" y="1950"/>
                      </a:lnTo>
                      <a:lnTo>
                        <a:pt x="561" y="1960"/>
                      </a:lnTo>
                      <a:lnTo>
                        <a:pt x="576" y="1972"/>
                      </a:lnTo>
                      <a:lnTo>
                        <a:pt x="592" y="1982"/>
                      </a:lnTo>
                      <a:lnTo>
                        <a:pt x="607" y="1994"/>
                      </a:lnTo>
                      <a:lnTo>
                        <a:pt x="622" y="2005"/>
                      </a:lnTo>
                      <a:lnTo>
                        <a:pt x="637" y="2017"/>
                      </a:lnTo>
                      <a:lnTo>
                        <a:pt x="652" y="2028"/>
                      </a:lnTo>
                      <a:lnTo>
                        <a:pt x="667" y="2040"/>
                      </a:lnTo>
                      <a:lnTo>
                        <a:pt x="1556" y="2040"/>
                      </a:lnTo>
                      <a:lnTo>
                        <a:pt x="1558" y="2039"/>
                      </a:lnTo>
                      <a:lnTo>
                        <a:pt x="1565" y="2038"/>
                      </a:lnTo>
                      <a:lnTo>
                        <a:pt x="1574" y="2035"/>
                      </a:lnTo>
                      <a:lnTo>
                        <a:pt x="1586" y="2031"/>
                      </a:lnTo>
                      <a:lnTo>
                        <a:pt x="1599" y="2026"/>
                      </a:lnTo>
                      <a:lnTo>
                        <a:pt x="1611" y="2020"/>
                      </a:lnTo>
                      <a:lnTo>
                        <a:pt x="1623" y="2013"/>
                      </a:lnTo>
                      <a:lnTo>
                        <a:pt x="1632" y="2005"/>
                      </a:lnTo>
                      <a:lnTo>
                        <a:pt x="1641" y="1985"/>
                      </a:lnTo>
                      <a:lnTo>
                        <a:pt x="1641" y="1959"/>
                      </a:lnTo>
                      <a:lnTo>
                        <a:pt x="1638" y="1939"/>
                      </a:lnTo>
                      <a:lnTo>
                        <a:pt x="1635" y="1929"/>
                      </a:lnTo>
                      <a:lnTo>
                        <a:pt x="1716" y="1921"/>
                      </a:lnTo>
                      <a:lnTo>
                        <a:pt x="1721" y="1896"/>
                      </a:lnTo>
                      <a:lnTo>
                        <a:pt x="1721" y="1803"/>
                      </a:lnTo>
                      <a:lnTo>
                        <a:pt x="1683" y="1807"/>
                      </a:lnTo>
                      <a:close/>
                    </a:path>
                  </a:pathLst>
                </a:custGeom>
                <a:solidFill>
                  <a:srgbClr val="000000"/>
                </a:solidFill>
                <a:ln w="9525">
                  <a:noFill/>
                  <a:round/>
                  <a:headEnd/>
                  <a:tailEnd/>
                </a:ln>
              </p:spPr>
              <p:txBody>
                <a:bodyPr>
                  <a:prstTxWarp prst="textNoShape">
                    <a:avLst/>
                  </a:prstTxWarp>
                </a:bodyPr>
                <a:lstStyle/>
                <a:p>
                  <a:endParaRPr lang="en-US"/>
                </a:p>
              </p:txBody>
            </p:sp>
            <p:sp>
              <p:nvSpPr>
                <p:cNvPr id="34" name="Freeform 12"/>
                <p:cNvSpPr>
                  <a:spLocks/>
                </p:cNvSpPr>
                <p:nvPr/>
              </p:nvSpPr>
              <p:spPr bwMode="auto">
                <a:xfrm>
                  <a:off x="1414" y="2750"/>
                  <a:ext cx="260" cy="427"/>
                </a:xfrm>
                <a:custGeom>
                  <a:avLst/>
                  <a:gdLst>
                    <a:gd name="T0" fmla="*/ 38 w 521"/>
                    <a:gd name="T1" fmla="*/ 0 h 853"/>
                    <a:gd name="T2" fmla="*/ 0 w 521"/>
                    <a:gd name="T3" fmla="*/ 673 h 853"/>
                    <a:gd name="T4" fmla="*/ 59 w 521"/>
                    <a:gd name="T5" fmla="*/ 686 h 853"/>
                    <a:gd name="T6" fmla="*/ 59 w 521"/>
                    <a:gd name="T7" fmla="*/ 769 h 853"/>
                    <a:gd name="T8" fmla="*/ 5 w 521"/>
                    <a:gd name="T9" fmla="*/ 769 h 853"/>
                    <a:gd name="T10" fmla="*/ 5 w 521"/>
                    <a:gd name="T11" fmla="*/ 853 h 853"/>
                    <a:gd name="T12" fmla="*/ 521 w 521"/>
                    <a:gd name="T13" fmla="*/ 853 h 853"/>
                    <a:gd name="T14" fmla="*/ 521 w 521"/>
                    <a:gd name="T15" fmla="*/ 771 h 853"/>
                    <a:gd name="T16" fmla="*/ 521 w 521"/>
                    <a:gd name="T17" fmla="*/ 769 h 853"/>
                    <a:gd name="T18" fmla="*/ 521 w 521"/>
                    <a:gd name="T19" fmla="*/ 686 h 853"/>
                    <a:gd name="T20" fmla="*/ 521 w 521"/>
                    <a:gd name="T21" fmla="*/ 670 h 853"/>
                    <a:gd name="T22" fmla="*/ 521 w 521"/>
                    <a:gd name="T23" fmla="*/ 26 h 853"/>
                    <a:gd name="T24" fmla="*/ 38 w 521"/>
                    <a:gd name="T25" fmla="*/ 0 h 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1"/>
                    <a:gd name="T40" fmla="*/ 0 h 853"/>
                    <a:gd name="T41" fmla="*/ 521 w 521"/>
                    <a:gd name="T42" fmla="*/ 853 h 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1" h="853">
                      <a:moveTo>
                        <a:pt x="38" y="0"/>
                      </a:moveTo>
                      <a:lnTo>
                        <a:pt x="0" y="673"/>
                      </a:lnTo>
                      <a:lnTo>
                        <a:pt x="59" y="686"/>
                      </a:lnTo>
                      <a:lnTo>
                        <a:pt x="59" y="769"/>
                      </a:lnTo>
                      <a:lnTo>
                        <a:pt x="5" y="769"/>
                      </a:lnTo>
                      <a:lnTo>
                        <a:pt x="5" y="853"/>
                      </a:lnTo>
                      <a:lnTo>
                        <a:pt x="521" y="853"/>
                      </a:lnTo>
                      <a:lnTo>
                        <a:pt x="521" y="771"/>
                      </a:lnTo>
                      <a:lnTo>
                        <a:pt x="521" y="769"/>
                      </a:lnTo>
                      <a:lnTo>
                        <a:pt x="521" y="686"/>
                      </a:lnTo>
                      <a:lnTo>
                        <a:pt x="521" y="670"/>
                      </a:lnTo>
                      <a:lnTo>
                        <a:pt x="521" y="26"/>
                      </a:lnTo>
                      <a:lnTo>
                        <a:pt x="38" y="0"/>
                      </a:lnTo>
                      <a:close/>
                    </a:path>
                  </a:pathLst>
                </a:custGeom>
                <a:solidFill>
                  <a:srgbClr val="000000"/>
                </a:solidFill>
                <a:ln w="9525">
                  <a:noFill/>
                  <a:round/>
                  <a:headEnd/>
                  <a:tailEnd/>
                </a:ln>
              </p:spPr>
              <p:txBody>
                <a:bodyPr>
                  <a:prstTxWarp prst="textNoShape">
                    <a:avLst/>
                  </a:prstTxWarp>
                </a:bodyPr>
                <a:lstStyle/>
                <a:p>
                  <a:endParaRPr lang="en-US"/>
                </a:p>
              </p:txBody>
            </p:sp>
            <p:sp>
              <p:nvSpPr>
                <p:cNvPr id="35" name="Freeform 13"/>
                <p:cNvSpPr>
                  <a:spLocks/>
                </p:cNvSpPr>
                <p:nvPr/>
              </p:nvSpPr>
              <p:spPr bwMode="auto">
                <a:xfrm>
                  <a:off x="1451" y="2788"/>
                  <a:ext cx="144" cy="254"/>
                </a:xfrm>
                <a:custGeom>
                  <a:avLst/>
                  <a:gdLst>
                    <a:gd name="T0" fmla="*/ 224 w 287"/>
                    <a:gd name="T1" fmla="*/ 508 h 508"/>
                    <a:gd name="T2" fmla="*/ 232 w 287"/>
                    <a:gd name="T3" fmla="*/ 508 h 508"/>
                    <a:gd name="T4" fmla="*/ 240 w 287"/>
                    <a:gd name="T5" fmla="*/ 506 h 508"/>
                    <a:gd name="T6" fmla="*/ 247 w 287"/>
                    <a:gd name="T7" fmla="*/ 503 h 508"/>
                    <a:gd name="T8" fmla="*/ 254 w 287"/>
                    <a:gd name="T9" fmla="*/ 498 h 508"/>
                    <a:gd name="T10" fmla="*/ 258 w 287"/>
                    <a:gd name="T11" fmla="*/ 492 h 508"/>
                    <a:gd name="T12" fmla="*/ 263 w 287"/>
                    <a:gd name="T13" fmla="*/ 485 h 508"/>
                    <a:gd name="T14" fmla="*/ 265 w 287"/>
                    <a:gd name="T15" fmla="*/ 477 h 508"/>
                    <a:gd name="T16" fmla="*/ 266 w 287"/>
                    <a:gd name="T17" fmla="*/ 469 h 508"/>
                    <a:gd name="T18" fmla="*/ 287 w 287"/>
                    <a:gd name="T19" fmla="*/ 53 h 508"/>
                    <a:gd name="T20" fmla="*/ 287 w 287"/>
                    <a:gd name="T21" fmla="*/ 45 h 508"/>
                    <a:gd name="T22" fmla="*/ 285 w 287"/>
                    <a:gd name="T23" fmla="*/ 37 h 508"/>
                    <a:gd name="T24" fmla="*/ 281 w 287"/>
                    <a:gd name="T25" fmla="*/ 29 h 508"/>
                    <a:gd name="T26" fmla="*/ 277 w 287"/>
                    <a:gd name="T27" fmla="*/ 23 h 508"/>
                    <a:gd name="T28" fmla="*/ 271 w 287"/>
                    <a:gd name="T29" fmla="*/ 17 h 508"/>
                    <a:gd name="T30" fmla="*/ 264 w 287"/>
                    <a:gd name="T31" fmla="*/ 14 h 508"/>
                    <a:gd name="T32" fmla="*/ 256 w 287"/>
                    <a:gd name="T33" fmla="*/ 10 h 508"/>
                    <a:gd name="T34" fmla="*/ 248 w 287"/>
                    <a:gd name="T35" fmla="*/ 9 h 508"/>
                    <a:gd name="T36" fmla="*/ 65 w 287"/>
                    <a:gd name="T37" fmla="*/ 0 h 508"/>
                    <a:gd name="T38" fmla="*/ 57 w 287"/>
                    <a:gd name="T39" fmla="*/ 0 h 508"/>
                    <a:gd name="T40" fmla="*/ 49 w 287"/>
                    <a:gd name="T41" fmla="*/ 2 h 508"/>
                    <a:gd name="T42" fmla="*/ 41 w 287"/>
                    <a:gd name="T43" fmla="*/ 6 h 508"/>
                    <a:gd name="T44" fmla="*/ 35 w 287"/>
                    <a:gd name="T45" fmla="*/ 10 h 508"/>
                    <a:gd name="T46" fmla="*/ 29 w 287"/>
                    <a:gd name="T47" fmla="*/ 16 h 508"/>
                    <a:gd name="T48" fmla="*/ 26 w 287"/>
                    <a:gd name="T49" fmla="*/ 23 h 508"/>
                    <a:gd name="T50" fmla="*/ 22 w 287"/>
                    <a:gd name="T51" fmla="*/ 31 h 508"/>
                    <a:gd name="T52" fmla="*/ 21 w 287"/>
                    <a:gd name="T53" fmla="*/ 39 h 508"/>
                    <a:gd name="T54" fmla="*/ 0 w 287"/>
                    <a:gd name="T55" fmla="*/ 457 h 508"/>
                    <a:gd name="T56" fmla="*/ 0 w 287"/>
                    <a:gd name="T57" fmla="*/ 465 h 508"/>
                    <a:gd name="T58" fmla="*/ 3 w 287"/>
                    <a:gd name="T59" fmla="*/ 473 h 508"/>
                    <a:gd name="T60" fmla="*/ 6 w 287"/>
                    <a:gd name="T61" fmla="*/ 480 h 508"/>
                    <a:gd name="T62" fmla="*/ 11 w 287"/>
                    <a:gd name="T63" fmla="*/ 485 h 508"/>
                    <a:gd name="T64" fmla="*/ 16 w 287"/>
                    <a:gd name="T65" fmla="*/ 491 h 508"/>
                    <a:gd name="T66" fmla="*/ 23 w 287"/>
                    <a:gd name="T67" fmla="*/ 495 h 508"/>
                    <a:gd name="T68" fmla="*/ 31 w 287"/>
                    <a:gd name="T69" fmla="*/ 498 h 508"/>
                    <a:gd name="T70" fmla="*/ 39 w 287"/>
                    <a:gd name="T71" fmla="*/ 499 h 508"/>
                    <a:gd name="T72" fmla="*/ 224 w 287"/>
                    <a:gd name="T73" fmla="*/ 508 h 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508"/>
                    <a:gd name="T113" fmla="*/ 287 w 287"/>
                    <a:gd name="T114" fmla="*/ 508 h 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508">
                      <a:moveTo>
                        <a:pt x="224" y="508"/>
                      </a:moveTo>
                      <a:lnTo>
                        <a:pt x="232" y="508"/>
                      </a:lnTo>
                      <a:lnTo>
                        <a:pt x="240" y="506"/>
                      </a:lnTo>
                      <a:lnTo>
                        <a:pt x="247" y="503"/>
                      </a:lnTo>
                      <a:lnTo>
                        <a:pt x="254" y="498"/>
                      </a:lnTo>
                      <a:lnTo>
                        <a:pt x="258" y="492"/>
                      </a:lnTo>
                      <a:lnTo>
                        <a:pt x="263" y="485"/>
                      </a:lnTo>
                      <a:lnTo>
                        <a:pt x="265" y="477"/>
                      </a:lnTo>
                      <a:lnTo>
                        <a:pt x="266" y="469"/>
                      </a:lnTo>
                      <a:lnTo>
                        <a:pt x="287" y="53"/>
                      </a:lnTo>
                      <a:lnTo>
                        <a:pt x="287" y="45"/>
                      </a:lnTo>
                      <a:lnTo>
                        <a:pt x="285" y="37"/>
                      </a:lnTo>
                      <a:lnTo>
                        <a:pt x="281" y="29"/>
                      </a:lnTo>
                      <a:lnTo>
                        <a:pt x="277" y="23"/>
                      </a:lnTo>
                      <a:lnTo>
                        <a:pt x="271" y="17"/>
                      </a:lnTo>
                      <a:lnTo>
                        <a:pt x="264" y="14"/>
                      </a:lnTo>
                      <a:lnTo>
                        <a:pt x="256" y="10"/>
                      </a:lnTo>
                      <a:lnTo>
                        <a:pt x="248" y="9"/>
                      </a:lnTo>
                      <a:lnTo>
                        <a:pt x="65" y="0"/>
                      </a:lnTo>
                      <a:lnTo>
                        <a:pt x="57" y="0"/>
                      </a:lnTo>
                      <a:lnTo>
                        <a:pt x="49" y="2"/>
                      </a:lnTo>
                      <a:lnTo>
                        <a:pt x="41" y="6"/>
                      </a:lnTo>
                      <a:lnTo>
                        <a:pt x="35" y="10"/>
                      </a:lnTo>
                      <a:lnTo>
                        <a:pt x="29" y="16"/>
                      </a:lnTo>
                      <a:lnTo>
                        <a:pt x="26" y="23"/>
                      </a:lnTo>
                      <a:lnTo>
                        <a:pt x="22" y="31"/>
                      </a:lnTo>
                      <a:lnTo>
                        <a:pt x="21" y="39"/>
                      </a:lnTo>
                      <a:lnTo>
                        <a:pt x="0" y="457"/>
                      </a:lnTo>
                      <a:lnTo>
                        <a:pt x="0" y="465"/>
                      </a:lnTo>
                      <a:lnTo>
                        <a:pt x="3" y="473"/>
                      </a:lnTo>
                      <a:lnTo>
                        <a:pt x="6" y="480"/>
                      </a:lnTo>
                      <a:lnTo>
                        <a:pt x="11" y="485"/>
                      </a:lnTo>
                      <a:lnTo>
                        <a:pt x="16" y="491"/>
                      </a:lnTo>
                      <a:lnTo>
                        <a:pt x="23" y="495"/>
                      </a:lnTo>
                      <a:lnTo>
                        <a:pt x="31" y="498"/>
                      </a:lnTo>
                      <a:lnTo>
                        <a:pt x="39" y="499"/>
                      </a:lnTo>
                      <a:lnTo>
                        <a:pt x="224" y="508"/>
                      </a:lnTo>
                      <a:close/>
                    </a:path>
                  </a:pathLst>
                </a:custGeom>
                <a:solidFill>
                  <a:srgbClr val="FFFFFF"/>
                </a:solidFill>
                <a:ln w="9525">
                  <a:noFill/>
                  <a:round/>
                  <a:headEnd/>
                  <a:tailEnd/>
                </a:ln>
              </p:spPr>
              <p:txBody>
                <a:bodyPr>
                  <a:prstTxWarp prst="textNoShape">
                    <a:avLst/>
                  </a:prstTxWarp>
                </a:bodyPr>
                <a:lstStyle/>
                <a:p>
                  <a:endParaRPr lang="en-US"/>
                </a:p>
              </p:txBody>
            </p:sp>
          </p:grpSp>
        </p:grpSp>
      </p:grpSp>
      <p:grpSp>
        <p:nvGrpSpPr>
          <p:cNvPr id="36" name="Group 29"/>
          <p:cNvGrpSpPr>
            <a:grpSpLocks/>
          </p:cNvGrpSpPr>
          <p:nvPr/>
        </p:nvGrpSpPr>
        <p:grpSpPr bwMode="auto">
          <a:xfrm>
            <a:off x="250825" y="4868863"/>
            <a:ext cx="8675688" cy="1152425"/>
            <a:chOff x="158" y="3022"/>
            <a:chExt cx="5465" cy="842"/>
          </a:xfrm>
        </p:grpSpPr>
        <p:sp>
          <p:nvSpPr>
            <p:cNvPr id="37" name="Rectangle 30"/>
            <p:cNvSpPr>
              <a:spLocks noChangeArrowheads="1"/>
            </p:cNvSpPr>
            <p:nvPr/>
          </p:nvSpPr>
          <p:spPr bwMode="auto">
            <a:xfrm>
              <a:off x="158" y="3220"/>
              <a:ext cx="5465" cy="64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2075" tIns="46038" rIns="92075" bIns="46038" anchor="ctr">
              <a:prstTxWarp prst="textNoShape">
                <a:avLst/>
              </a:prstTxWarp>
            </a:bodyPr>
            <a:lstStyle/>
            <a:p>
              <a:pPr eaLnBrk="0" hangingPunct="0">
                <a:lnSpc>
                  <a:spcPct val="95000"/>
                </a:lnSpc>
                <a:buClr>
                  <a:schemeClr val="tx1"/>
                </a:buClr>
                <a:buFont typeface="Wingdings" pitchFamily="-108" charset="2"/>
                <a:buNone/>
                <a:tabLst>
                  <a:tab pos="376238" algn="l"/>
                </a:tabLst>
              </a:pPr>
              <a:endParaRPr lang="en-GB" sz="1600" dirty="0">
                <a:latin typeface="Trebuchet MS" pitchFamily="-108" charset="0"/>
              </a:endParaRPr>
            </a:p>
            <a:p>
              <a:pPr eaLnBrk="0" hangingPunct="0">
                <a:lnSpc>
                  <a:spcPct val="95000"/>
                </a:lnSpc>
                <a:buClr>
                  <a:schemeClr val="tx1"/>
                </a:buClr>
                <a:buFont typeface="Wingdings" pitchFamily="-108" charset="2"/>
                <a:buChar char="Ø"/>
                <a:tabLst>
                  <a:tab pos="376238" algn="l"/>
                </a:tabLst>
              </a:pPr>
              <a:r>
                <a:rPr lang="en-GB" sz="1800" dirty="0">
                  <a:latin typeface="Trebuchet MS" pitchFamily="-108" charset="0"/>
                </a:rPr>
                <a:t>79% of young people use the internet privately without their parent’s supervision</a:t>
              </a:r>
            </a:p>
            <a:p>
              <a:pPr eaLnBrk="0" hangingPunct="0">
                <a:lnSpc>
                  <a:spcPct val="95000"/>
                </a:lnSpc>
                <a:buClr>
                  <a:srgbClr val="F78C3B"/>
                </a:buClr>
                <a:buFont typeface="Wingdings" pitchFamily="-108" charset="2"/>
                <a:buNone/>
                <a:tabLst>
                  <a:tab pos="376238" algn="l"/>
                </a:tabLst>
              </a:pPr>
              <a:endParaRPr lang="en-GB" sz="500" dirty="0">
                <a:latin typeface="Trebuchet MS" pitchFamily="-108" charset="0"/>
              </a:endParaRPr>
            </a:p>
          </p:txBody>
        </p:sp>
        <p:sp>
          <p:nvSpPr>
            <p:cNvPr id="38" name="Rectangle 31"/>
            <p:cNvSpPr>
              <a:spLocks noChangeArrowheads="1"/>
            </p:cNvSpPr>
            <p:nvPr/>
          </p:nvSpPr>
          <p:spPr bwMode="auto">
            <a:xfrm>
              <a:off x="158" y="3022"/>
              <a:ext cx="5465" cy="27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2075" tIns="46038" rIns="92075" bIns="46038" anchor="ctr">
              <a:prstTxWarp prst="textNoShape">
                <a:avLst/>
              </a:prstTxWarp>
            </a:bodyPr>
            <a:lstStyle/>
            <a:p>
              <a:pPr eaLnBrk="0" hangingPunct="0"/>
              <a:r>
                <a:rPr lang="en-GB" sz="3000">
                  <a:solidFill>
                    <a:schemeClr val="bg1"/>
                  </a:solidFill>
                  <a:latin typeface="Trebuchet MS" pitchFamily="-108" charset="0"/>
                </a:rPr>
                <a:t>Know IT All</a:t>
              </a:r>
            </a:p>
          </p:txBody>
        </p:sp>
      </p:grpSp>
    </p:spTree>
    <p:extLst>
      <p:ext uri="{BB962C8B-B14F-4D97-AF65-F5344CB8AC3E}">
        <p14:creationId xmlns:p14="http://schemas.microsoft.com/office/powerpoint/2010/main" val="172084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1500"/>
                            </p:stCondLst>
                            <p:childTnLst>
                              <p:par>
                                <p:cTn id="9" presetID="2" presetClass="entr" presetSubtype="8" fill="hold" nodeType="afterEffect">
                                  <p:stCondLst>
                                    <p:cond delay="3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 y="6125540"/>
            <a:ext cx="9144000" cy="720080"/>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txBox="1">
            <a:spLocks/>
          </p:cNvSpPr>
          <p:nvPr/>
        </p:nvSpPr>
        <p:spPr>
          <a:xfrm>
            <a:off x="457200" y="2746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endParaRPr lang="en-US" b="1" dirty="0"/>
          </a:p>
        </p:txBody>
      </p:sp>
      <p:sp>
        <p:nvSpPr>
          <p:cNvPr id="8" name="Content Placeholder 2"/>
          <p:cNvSpPr txBox="1">
            <a:spLocks/>
          </p:cNvSpPr>
          <p:nvPr/>
        </p:nvSpPr>
        <p:spPr>
          <a:xfrm>
            <a:off x="355771" y="1340767"/>
            <a:ext cx="8331029" cy="4824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baseline="0">
                <a:solidFill>
                  <a:schemeClr val="tx1"/>
                </a:solidFill>
                <a:latin typeface="+mj-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cxnSp>
        <p:nvCxnSpPr>
          <p:cNvPr id="9" name="Straight Connector 8"/>
          <p:cNvCxnSpPr/>
          <p:nvPr/>
        </p:nvCxnSpPr>
        <p:spPr>
          <a:xfrm>
            <a:off x="434621" y="1124744"/>
            <a:ext cx="825217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1" name="Group 4"/>
          <p:cNvGrpSpPr>
            <a:grpSpLocks/>
          </p:cNvGrpSpPr>
          <p:nvPr/>
        </p:nvGrpSpPr>
        <p:grpSpPr bwMode="auto">
          <a:xfrm>
            <a:off x="5580063" y="1628775"/>
            <a:ext cx="2514600" cy="3130550"/>
            <a:chOff x="3648" y="1052"/>
            <a:chExt cx="1584" cy="1972"/>
          </a:xfrm>
        </p:grpSpPr>
        <p:sp>
          <p:nvSpPr>
            <p:cNvPr id="12" name="Rectangle 5"/>
            <p:cNvSpPr>
              <a:spLocks noChangeArrowheads="1"/>
            </p:cNvSpPr>
            <p:nvPr/>
          </p:nvSpPr>
          <p:spPr bwMode="auto">
            <a:xfrm>
              <a:off x="3648" y="1052"/>
              <a:ext cx="1584" cy="916"/>
            </a:xfrm>
            <a:prstGeom prst="rect">
              <a:avLst/>
            </a:prstGeom>
            <a:noFill/>
            <a:ln w="9525">
              <a:noFill/>
              <a:miter lim="800000"/>
              <a:headEnd/>
              <a:tailEnd/>
            </a:ln>
          </p:spPr>
          <p:txBody>
            <a:bodyPr lIns="92075" tIns="46038" rIns="92075" bIns="46038" anchor="b">
              <a:prstTxWarp prst="textNoShape">
                <a:avLst/>
              </a:prstTxWarp>
            </a:bodyPr>
            <a:lstStyle/>
            <a:p>
              <a:pPr algn="ctr" eaLnBrk="0" hangingPunct="0">
                <a:lnSpc>
                  <a:spcPct val="95000"/>
                </a:lnSpc>
                <a:buClr>
                  <a:srgbClr val="F78C3B"/>
                </a:buClr>
                <a:buFont typeface="Wingdings" pitchFamily="-108" charset="2"/>
                <a:buNone/>
                <a:tabLst>
                  <a:tab pos="334963" algn="l"/>
                </a:tabLst>
              </a:pPr>
              <a:r>
                <a:rPr lang="en-GB" sz="2400" b="1">
                  <a:latin typeface="Trebuchet MS" pitchFamily="-108" charset="0"/>
                </a:rPr>
                <a:t>WISDOM</a:t>
              </a:r>
            </a:p>
            <a:p>
              <a:pPr algn="ctr" eaLnBrk="0" hangingPunct="0">
                <a:lnSpc>
                  <a:spcPct val="85000"/>
                </a:lnSpc>
                <a:buClr>
                  <a:srgbClr val="F78C3B"/>
                </a:buClr>
                <a:buFont typeface="Wingdings" pitchFamily="-108" charset="2"/>
                <a:buNone/>
                <a:tabLst>
                  <a:tab pos="334963" algn="l"/>
                </a:tabLst>
              </a:pPr>
              <a:endParaRPr lang="en-GB" sz="2000">
                <a:latin typeface="Trebuchet MS" pitchFamily="-108" charset="0"/>
              </a:endParaRPr>
            </a:p>
            <a:p>
              <a:pPr algn="ctr" eaLnBrk="0" hangingPunct="0">
                <a:lnSpc>
                  <a:spcPct val="85000"/>
                </a:lnSpc>
                <a:buClr>
                  <a:srgbClr val="F78C3B"/>
                </a:buClr>
                <a:buFont typeface="Wingdings" pitchFamily="-108" charset="2"/>
                <a:buNone/>
                <a:tabLst>
                  <a:tab pos="334963" algn="l"/>
                </a:tabLst>
              </a:pPr>
              <a:r>
                <a:rPr lang="en-GB" sz="2000">
                  <a:latin typeface="Trebuchet MS" pitchFamily="-108" charset="0"/>
                </a:rPr>
                <a:t>Understanding how to behave in a virtual world</a:t>
              </a:r>
              <a:r>
                <a:rPr lang="en-GB" sz="2400" b="1">
                  <a:latin typeface="Trebuchet MS" pitchFamily="-108" charset="0"/>
                </a:rPr>
                <a:t>   </a:t>
              </a:r>
              <a:endParaRPr lang="en-GB" sz="4000" b="1">
                <a:latin typeface="Trebuchet MS" pitchFamily="-108" charset="0"/>
              </a:endParaRPr>
            </a:p>
          </p:txBody>
        </p:sp>
        <p:pic>
          <p:nvPicPr>
            <p:cNvPr id="13" name="Picture 6"/>
            <p:cNvPicPr>
              <a:picLocks noChangeAspect="1" noChangeArrowheads="1"/>
            </p:cNvPicPr>
            <p:nvPr/>
          </p:nvPicPr>
          <p:blipFill>
            <a:blip r:embed="rId2"/>
            <a:srcRect/>
            <a:stretch>
              <a:fillRect/>
            </a:stretch>
          </p:blipFill>
          <p:spPr bwMode="auto">
            <a:xfrm>
              <a:off x="3920" y="2146"/>
              <a:ext cx="1134" cy="878"/>
            </a:xfrm>
            <a:prstGeom prst="rect">
              <a:avLst/>
            </a:prstGeom>
            <a:noFill/>
            <a:ln w="12700">
              <a:noFill/>
              <a:miter lim="800000"/>
              <a:headEnd/>
              <a:tailEnd/>
            </a:ln>
          </p:spPr>
        </p:pic>
      </p:grpSp>
      <p:grpSp>
        <p:nvGrpSpPr>
          <p:cNvPr id="14" name="Group 10"/>
          <p:cNvGrpSpPr>
            <a:grpSpLocks/>
          </p:cNvGrpSpPr>
          <p:nvPr/>
        </p:nvGrpSpPr>
        <p:grpSpPr bwMode="auto">
          <a:xfrm>
            <a:off x="3657600" y="2819400"/>
            <a:ext cx="1593850" cy="673100"/>
            <a:chOff x="2304" y="1776"/>
            <a:chExt cx="1004" cy="424"/>
          </a:xfrm>
        </p:grpSpPr>
        <p:sp>
          <p:nvSpPr>
            <p:cNvPr id="15" name="AutoShape 11"/>
            <p:cNvSpPr>
              <a:spLocks noChangeArrowheads="1"/>
            </p:cNvSpPr>
            <p:nvPr/>
          </p:nvSpPr>
          <p:spPr bwMode="auto">
            <a:xfrm rot="5400000">
              <a:off x="2309" y="1771"/>
              <a:ext cx="424" cy="434"/>
            </a:xfrm>
            <a:prstGeom prst="downArrow">
              <a:avLst>
                <a:gd name="adj1" fmla="val 50000"/>
                <a:gd name="adj2" fmla="val 2559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endParaRPr lang="en-US"/>
            </a:p>
          </p:txBody>
        </p:sp>
        <p:sp>
          <p:nvSpPr>
            <p:cNvPr id="16" name="AutoShape 12"/>
            <p:cNvSpPr>
              <a:spLocks noChangeArrowheads="1"/>
            </p:cNvSpPr>
            <p:nvPr/>
          </p:nvSpPr>
          <p:spPr bwMode="auto">
            <a:xfrm rot="-5400000">
              <a:off x="2879" y="1771"/>
              <a:ext cx="424" cy="434"/>
            </a:xfrm>
            <a:prstGeom prst="downArrow">
              <a:avLst>
                <a:gd name="adj1" fmla="val 50000"/>
                <a:gd name="adj2" fmla="val 2559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endParaRPr lang="en-US"/>
            </a:p>
          </p:txBody>
        </p:sp>
      </p:grpSp>
      <p:grpSp>
        <p:nvGrpSpPr>
          <p:cNvPr id="17" name="Group 13"/>
          <p:cNvGrpSpPr>
            <a:grpSpLocks/>
          </p:cNvGrpSpPr>
          <p:nvPr/>
        </p:nvGrpSpPr>
        <p:grpSpPr bwMode="auto">
          <a:xfrm>
            <a:off x="457200" y="4793478"/>
            <a:ext cx="7920037" cy="1224051"/>
            <a:chOff x="386" y="2874"/>
            <a:chExt cx="4989" cy="870"/>
          </a:xfrm>
        </p:grpSpPr>
        <p:sp>
          <p:nvSpPr>
            <p:cNvPr id="18" name="Rectangle 14"/>
            <p:cNvSpPr>
              <a:spLocks noChangeArrowheads="1"/>
            </p:cNvSpPr>
            <p:nvPr/>
          </p:nvSpPr>
          <p:spPr bwMode="auto">
            <a:xfrm>
              <a:off x="386" y="3336"/>
              <a:ext cx="4989" cy="40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2075" tIns="46038" rIns="92075" bIns="46038" anchor="b">
              <a:prstTxWarp prst="textNoShape">
                <a:avLst/>
              </a:prstTxWarp>
            </a:bodyPr>
            <a:lstStyle/>
            <a:p>
              <a:pPr eaLnBrk="0" hangingPunct="0">
                <a:lnSpc>
                  <a:spcPct val="95000"/>
                </a:lnSpc>
                <a:buClr>
                  <a:srgbClr val="F78C3B"/>
                </a:buClr>
                <a:buFont typeface="Wingdings" pitchFamily="-108" charset="2"/>
                <a:buNone/>
                <a:tabLst>
                  <a:tab pos="376238" algn="l"/>
                </a:tabLst>
              </a:pPr>
              <a:r>
                <a:rPr lang="en-GB" sz="1800" dirty="0">
                  <a:latin typeface="Trebuchet MS" pitchFamily="-108" charset="0"/>
                  <a:ea typeface="Times New Roman" pitchFamily="-108" charset="0"/>
                  <a:cs typeface="Times New Roman" pitchFamily="-108" charset="0"/>
                </a:rPr>
                <a:t>69% of young people say they mind their parents restricting or monitoring their internet usage! </a:t>
              </a:r>
              <a:endParaRPr lang="en-GB" sz="1800" dirty="0">
                <a:latin typeface="Trebuchet MS" pitchFamily="-108" charset="0"/>
              </a:endParaRPr>
            </a:p>
          </p:txBody>
        </p:sp>
        <p:sp>
          <p:nvSpPr>
            <p:cNvPr id="19" name="Rectangle 15"/>
            <p:cNvSpPr>
              <a:spLocks noChangeArrowheads="1"/>
            </p:cNvSpPr>
            <p:nvPr/>
          </p:nvSpPr>
          <p:spPr bwMode="auto">
            <a:xfrm>
              <a:off x="386" y="2874"/>
              <a:ext cx="4989" cy="37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2075" tIns="46038" rIns="92075" bIns="46038" anchor="b">
              <a:prstTxWarp prst="textNoShape">
                <a:avLst/>
              </a:prstTxWarp>
            </a:bodyPr>
            <a:lstStyle/>
            <a:p>
              <a:pPr eaLnBrk="0" hangingPunct="0"/>
              <a:r>
                <a:rPr lang="en-GB" sz="3000">
                  <a:solidFill>
                    <a:schemeClr val="bg1"/>
                  </a:solidFill>
                  <a:latin typeface="Trebuchet MS" pitchFamily="-108" charset="0"/>
                </a:rPr>
                <a:t>Know IT All</a:t>
              </a:r>
            </a:p>
          </p:txBody>
        </p:sp>
      </p:grpSp>
      <p:grpSp>
        <p:nvGrpSpPr>
          <p:cNvPr id="20" name="Group 7"/>
          <p:cNvGrpSpPr>
            <a:grpSpLocks/>
          </p:cNvGrpSpPr>
          <p:nvPr/>
        </p:nvGrpSpPr>
        <p:grpSpPr bwMode="auto">
          <a:xfrm>
            <a:off x="755650" y="1484313"/>
            <a:ext cx="2590800" cy="3235325"/>
            <a:chOff x="480" y="986"/>
            <a:chExt cx="1632" cy="2038"/>
          </a:xfrm>
        </p:grpSpPr>
        <p:sp>
          <p:nvSpPr>
            <p:cNvPr id="21" name="Rectangle 8"/>
            <p:cNvSpPr>
              <a:spLocks noChangeArrowheads="1"/>
            </p:cNvSpPr>
            <p:nvPr/>
          </p:nvSpPr>
          <p:spPr bwMode="auto">
            <a:xfrm>
              <a:off x="480" y="986"/>
              <a:ext cx="1632" cy="982"/>
            </a:xfrm>
            <a:prstGeom prst="rect">
              <a:avLst/>
            </a:prstGeom>
            <a:noFill/>
            <a:ln w="9525">
              <a:noFill/>
              <a:miter lim="800000"/>
              <a:headEnd/>
              <a:tailEnd/>
            </a:ln>
          </p:spPr>
          <p:txBody>
            <a:bodyPr lIns="92075" tIns="46038" rIns="92075" bIns="46038" anchor="b">
              <a:prstTxWarp prst="textNoShape">
                <a:avLst/>
              </a:prstTxWarp>
            </a:bodyPr>
            <a:lstStyle/>
            <a:p>
              <a:pPr algn="ctr" eaLnBrk="0" hangingPunct="0">
                <a:lnSpc>
                  <a:spcPct val="85000"/>
                </a:lnSpc>
                <a:buClr>
                  <a:srgbClr val="F78C3B"/>
                </a:buClr>
                <a:buFont typeface="Wingdings" pitchFamily="-108" charset="2"/>
                <a:buNone/>
                <a:tabLst>
                  <a:tab pos="334963" algn="l"/>
                </a:tabLst>
              </a:pPr>
              <a:r>
                <a:rPr lang="en-GB" sz="2400" b="1" dirty="0">
                  <a:latin typeface="Trebuchet MS" pitchFamily="-108" charset="0"/>
                </a:rPr>
                <a:t>KNOWLEDGE   </a:t>
              </a:r>
            </a:p>
            <a:p>
              <a:pPr algn="ctr" eaLnBrk="0" hangingPunct="0">
                <a:lnSpc>
                  <a:spcPct val="85000"/>
                </a:lnSpc>
                <a:buClr>
                  <a:srgbClr val="F78C3B"/>
                </a:buClr>
                <a:buFont typeface="Wingdings" pitchFamily="-108" charset="2"/>
                <a:buNone/>
                <a:tabLst>
                  <a:tab pos="334963" algn="l"/>
                </a:tabLst>
              </a:pPr>
              <a:endParaRPr lang="en-GB" sz="2400" b="1" dirty="0">
                <a:latin typeface="Trebuchet MS" pitchFamily="-108" charset="0"/>
              </a:endParaRPr>
            </a:p>
            <a:p>
              <a:pPr algn="ctr" eaLnBrk="0" hangingPunct="0">
                <a:lnSpc>
                  <a:spcPct val="85000"/>
                </a:lnSpc>
                <a:buClr>
                  <a:srgbClr val="F78C3B"/>
                </a:buClr>
                <a:buFont typeface="Wingdings" pitchFamily="-108" charset="2"/>
                <a:buNone/>
                <a:tabLst>
                  <a:tab pos="334963" algn="l"/>
                </a:tabLst>
              </a:pPr>
              <a:r>
                <a:rPr lang="en-GB" sz="2000" dirty="0">
                  <a:latin typeface="Trebuchet MS" pitchFamily="-108" charset="0"/>
                </a:rPr>
                <a:t>Many children pick up technology quicker! </a:t>
              </a:r>
            </a:p>
          </p:txBody>
        </p:sp>
        <p:pic>
          <p:nvPicPr>
            <p:cNvPr id="22" name="Picture 9" descr="compute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64" y="2124"/>
              <a:ext cx="1222" cy="900"/>
            </a:xfrm>
            <a:prstGeom prst="rect">
              <a:avLst/>
            </a:prstGeom>
            <a:noFill/>
            <a:ln w="12700">
              <a:noFill/>
              <a:miter lim="800000"/>
              <a:headEnd/>
              <a:tailEnd/>
            </a:ln>
          </p:spPr>
        </p:pic>
      </p:grpSp>
      <p:sp>
        <p:nvSpPr>
          <p:cNvPr id="23" name="Title 1"/>
          <p:cNvSpPr txBox="1">
            <a:spLocks/>
          </p:cNvSpPr>
          <p:nvPr/>
        </p:nvSpPr>
        <p:spPr>
          <a:xfrm>
            <a:off x="609600" y="427038"/>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GB" b="1" dirty="0">
                <a:solidFill>
                  <a:srgbClr val="C00000"/>
                </a:solidFill>
              </a:rPr>
              <a:t>Why do your children need to know about E-safety?</a:t>
            </a:r>
            <a:endParaRPr lang="en-US" b="1" dirty="0">
              <a:solidFill>
                <a:srgbClr val="C00000"/>
              </a:solidFill>
            </a:endParaRPr>
          </a:p>
        </p:txBody>
      </p:sp>
    </p:spTree>
    <p:extLst>
      <p:ext uri="{BB962C8B-B14F-4D97-AF65-F5344CB8AC3E}">
        <p14:creationId xmlns:p14="http://schemas.microsoft.com/office/powerpoint/2010/main" val="36145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1500"/>
                            </p:stCondLst>
                            <p:childTnLst>
                              <p:par>
                                <p:cTn id="9" presetID="2" presetClass="entr" presetSubtype="8" fill="hold" nodeType="afterEffect">
                                  <p:stCondLst>
                                    <p:cond delay="40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1003</TotalTime>
  <Words>1378</Words>
  <Application>Microsoft Office PowerPoint</Application>
  <PresentationFormat>On-screen Show (4:3)</PresentationFormat>
  <Paragraphs>122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beebug</dc:creator>
  <cp:lastModifiedBy>Barnsley, Sarah</cp:lastModifiedBy>
  <cp:revision>63</cp:revision>
  <cp:lastPrinted>2018-02-06T10:12:24Z</cp:lastPrinted>
  <dcterms:created xsi:type="dcterms:W3CDTF">2017-01-06T08:21:10Z</dcterms:created>
  <dcterms:modified xsi:type="dcterms:W3CDTF">2021-02-03T13:56:31Z</dcterms:modified>
</cp:coreProperties>
</file>